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65" r:id="rId5"/>
  </p:sldMasterIdLst>
  <p:notesMasterIdLst>
    <p:notesMasterId r:id="rId21"/>
  </p:notesMasterIdLst>
  <p:handoutMasterIdLst>
    <p:handoutMasterId r:id="rId22"/>
  </p:handoutMasterIdLst>
  <p:sldIdLst>
    <p:sldId id="256" r:id="rId6"/>
    <p:sldId id="1625" r:id="rId7"/>
    <p:sldId id="1616" r:id="rId8"/>
    <p:sldId id="1619" r:id="rId9"/>
    <p:sldId id="1620" r:id="rId10"/>
    <p:sldId id="1629" r:id="rId11"/>
    <p:sldId id="1618" r:id="rId12"/>
    <p:sldId id="1622" r:id="rId13"/>
    <p:sldId id="1621" r:id="rId14"/>
    <p:sldId id="1623" r:id="rId15"/>
    <p:sldId id="1624" r:id="rId16"/>
    <p:sldId id="1628" r:id="rId17"/>
    <p:sldId id="1627" r:id="rId18"/>
    <p:sldId id="1626" r:id="rId19"/>
    <p:sldId id="1617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0B43D2CB-6D07-4AF6-8385-F02019C31457}">
          <p14:sldIdLst>
            <p14:sldId id="256"/>
            <p14:sldId id="1625"/>
            <p14:sldId id="1616"/>
            <p14:sldId id="1619"/>
            <p14:sldId id="1620"/>
            <p14:sldId id="1629"/>
            <p14:sldId id="1618"/>
            <p14:sldId id="1622"/>
            <p14:sldId id="1621"/>
            <p14:sldId id="1623"/>
            <p14:sldId id="1624"/>
            <p14:sldId id="1628"/>
            <p14:sldId id="1627"/>
            <p14:sldId id="1626"/>
            <p14:sldId id="1617"/>
          </p14:sldIdLst>
        </p14:section>
        <p14:section name="Vorlagedatei speichern" id="{AEBC5EF8-8830-4BD1-BC6A-5A08C5F265C4}">
          <p14:sldIdLst/>
        </p14:section>
        <p14:section name="Hinweise" id="{56D9347E-C790-4216-A93D-C117F720C0C3}">
          <p14:sldIdLst/>
        </p14:section>
        <p14:section name="Beispielseiten" id="{CA34319E-7765-4C8B-AD7F-242E6857A15E}">
          <p14:sldIdLst/>
        </p14:section>
        <p14:section name="More Examples" id="{60A2C5C4-FF54-4ACC-A17E-78E04B267541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B14C"/>
    <a:srgbClr val="C55A11"/>
    <a:srgbClr val="9DC3E6"/>
    <a:srgbClr val="5B9BD5"/>
    <a:srgbClr val="F2F2F2"/>
    <a:srgbClr val="7F6000"/>
    <a:srgbClr val="BF9000"/>
    <a:srgbClr val="548235"/>
    <a:srgbClr val="A9D18E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07" autoAdjust="0"/>
    <p:restoredTop sz="97823" autoAdjust="0"/>
  </p:normalViewPr>
  <p:slideViewPr>
    <p:cSldViewPr snapToGrid="0" snapToObjects="1">
      <p:cViewPr varScale="1">
        <p:scale>
          <a:sx n="121" d="100"/>
          <a:sy n="121" d="100"/>
        </p:scale>
        <p:origin x="-1834" y="38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3" d="100"/>
          <a:sy n="63" d="100"/>
        </p:scale>
        <p:origin x="298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11.04.2025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11.04.2025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_TUD">
    <p:bg>
      <p:bgPr>
        <a:solidFill>
          <a:schemeClr val="bg1">
            <a:alpha val="3842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980790"/>
            <a:ext cx="12192000" cy="5877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</p:spTree>
    <p:extLst>
      <p:ext uri="{BB962C8B-B14F-4D97-AF65-F5344CB8AC3E}">
        <p14:creationId xmlns:p14="http://schemas.microsoft.com/office/powerpoint/2010/main" val="3604059490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91302" y="371735"/>
            <a:ext cx="10267951" cy="81228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5566" y="1184015"/>
            <a:ext cx="10644901" cy="4550036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585407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heme" Target="../theme/them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95350" y="358563"/>
            <a:ext cx="10267951" cy="81228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This is an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7619" y="1484313"/>
            <a:ext cx="10648949" cy="424973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1826505" y="6086530"/>
            <a:ext cx="2790337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aseline="0" noProof="0" dirty="0">
                <a:solidFill>
                  <a:schemeClr val="bg2"/>
                </a:solidFill>
              </a:rPr>
              <a:t>NLP-KI Seminar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baseline="0" noProof="0" dirty="0">
              <a:solidFill>
                <a:schemeClr val="bg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aseline="0" noProof="0" dirty="0">
                <a:solidFill>
                  <a:schemeClr val="bg2"/>
                </a:solidFill>
              </a:rPr>
              <a:t>Robert Haase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aseline="0" noProof="0" dirty="0">
                <a:solidFill>
                  <a:schemeClr val="bg2"/>
                </a:solidFill>
              </a:rPr>
              <a:t>@haesleinhuepf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aseline="0" noProof="0" dirty="0">
                <a:solidFill>
                  <a:schemeClr val="bg2"/>
                </a:solidFill>
              </a:rPr>
              <a:t>April 11</a:t>
            </a:r>
            <a:r>
              <a:rPr lang="en-US" sz="1000" baseline="30000" noProof="0" dirty="0">
                <a:solidFill>
                  <a:schemeClr val="bg2"/>
                </a:solidFill>
              </a:rPr>
              <a:t>th</a:t>
            </a:r>
            <a:r>
              <a:rPr lang="en-US" sz="1000" baseline="0" noProof="0" dirty="0">
                <a:solidFill>
                  <a:schemeClr val="bg2"/>
                </a:solidFill>
              </a:rPr>
              <a:t> 2025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063479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7699688" y="6221812"/>
            <a:ext cx="82980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10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fld id="{38F97D41-8991-4148-BA02-56FEE4AAF2CC}" type="slidenum">
              <a:rPr lang="de-DE" sz="10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10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0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8309DBD-9A40-2349-A663-52842E0881D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23648">
            <a:off x="10518588" y="-1404142"/>
            <a:ext cx="4841067" cy="456011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9AA7E9CC-0B56-D845-8F08-95D8DC7CD31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481" y="6077578"/>
            <a:ext cx="1816520" cy="760027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A20171B-332B-3046-B607-37D179DE6C6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322" y="6246727"/>
            <a:ext cx="1619251" cy="47625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C41FD19D-2546-974E-8FE0-F91C1D8B0F1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0" y="6183931"/>
            <a:ext cx="1466279" cy="59706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791" y="-197974"/>
            <a:ext cx="1207113" cy="162777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324" y="-268488"/>
            <a:ext cx="2712955" cy="268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104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8" r:id="rId2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000" b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600"/>
        </a:spcBef>
        <a:buFont typeface="Arial" panose="020B0604020202020204" pitchFamily="34" charset="0"/>
        <a:buNone/>
        <a:defRPr sz="2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6000" indent="-324000" algn="l" defTabSz="914400" rtl="0" eaLnBrk="1" latinLnBrk="0" hangingPunct="1">
        <a:spcBef>
          <a:spcPts val="300"/>
        </a:spcBef>
        <a:buClr>
          <a:schemeClr val="accent1"/>
        </a:buClr>
        <a:buFont typeface="Arial" panose="020B0604020202020204" pitchFamily="34" charset="0"/>
        <a:buChar char="•"/>
        <a:defRPr sz="2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285750" indent="-285750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465750" indent="-285750" algn="l" defTabSz="914400" rtl="0" eaLnBrk="1" latinLnBrk="0" hangingPunct="1">
        <a:spcBef>
          <a:spcPts val="300"/>
        </a:spcBef>
        <a:buClr>
          <a:srgbClr val="51B02F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682362" indent="-285750" algn="l" defTabSz="914400" rtl="0" eaLnBrk="1" latinLnBrk="0" hangingPunct="1">
        <a:spcBef>
          <a:spcPts val="300"/>
        </a:spcBef>
        <a:buClr>
          <a:schemeClr val="bg2"/>
        </a:buClr>
        <a:buFont typeface="Arial" panose="020B0604020202020204" pitchFamily="34" charset="0"/>
        <a:buChar char="•"/>
        <a:defRPr sz="20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75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rgbClr val="FF0000"/>
          </a:solidFill>
          <a:latin typeface="+mn-lt"/>
          <a:ea typeface="+mn-ea"/>
          <a:cs typeface="+mn-cs"/>
        </a:defRPr>
      </a:lvl6pPr>
      <a:lvl7pPr marL="358775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rgbClr val="FF0000"/>
          </a:solidFill>
          <a:latin typeface="+mn-lt"/>
          <a:ea typeface="+mn-ea"/>
          <a:cs typeface="+mn-cs"/>
        </a:defRPr>
      </a:lvl7pPr>
      <a:lvl8pPr marL="893763" indent="-228600" algn="l" defTabSz="914400" rtl="0" eaLnBrk="1" latinLnBrk="0" hangingPunct="1">
        <a:spcBef>
          <a:spcPct val="20000"/>
        </a:spcBef>
        <a:buClr>
          <a:schemeClr val="bg2"/>
        </a:buClr>
        <a:buSzPct val="100000"/>
        <a:buFont typeface="Wingdings" panose="05000000000000000000" pitchFamily="2" charset="2"/>
        <a:buChar char="§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31">
          <p15:clr>
            <a:srgbClr val="F26B43"/>
          </p15:clr>
        </p15:guide>
        <p15:guide id="3" pos="324">
          <p15:clr>
            <a:srgbClr val="F26B43"/>
          </p15:clr>
        </p15:guide>
        <p15:guide id="4" pos="880">
          <p15:clr>
            <a:srgbClr val="F26B43"/>
          </p15:clr>
        </p15:guide>
        <p15:guide id="5" pos="968">
          <p15:clr>
            <a:srgbClr val="F26B43"/>
          </p15:clr>
        </p15:guide>
        <p15:guide id="6" pos="1528">
          <p15:clr>
            <a:srgbClr val="F26B43"/>
          </p15:clr>
        </p15:guide>
        <p15:guide id="7" pos="1616">
          <p15:clr>
            <a:srgbClr val="F26B43"/>
          </p15:clr>
        </p15:guide>
        <p15:guide id="8" pos="2268">
          <p15:clr>
            <a:srgbClr val="F26B43"/>
          </p15:clr>
        </p15:guide>
        <p15:guide id="9" pos="2176">
          <p15:clr>
            <a:srgbClr val="F26B43"/>
          </p15:clr>
        </p15:guide>
        <p15:guide id="10" pos="2912">
          <p15:clr>
            <a:srgbClr val="F26B43"/>
          </p15:clr>
        </p15:guide>
        <p15:guide id="11" pos="2823">
          <p15:clr>
            <a:srgbClr val="F26B43"/>
          </p15:clr>
        </p15:guide>
        <p15:guide id="12" pos="3472">
          <p15:clr>
            <a:srgbClr val="F26B43"/>
          </p15:clr>
        </p15:guide>
        <p15:guide id="13" pos="3563">
          <p15:clr>
            <a:srgbClr val="F26B43"/>
          </p15:clr>
        </p15:guide>
        <p15:guide id="14" pos="4119">
          <p15:clr>
            <a:srgbClr val="F26B43"/>
          </p15:clr>
        </p15:guide>
        <p15:guide id="15" pos="4211">
          <p15:clr>
            <a:srgbClr val="F26B43"/>
          </p15:clr>
        </p15:guide>
        <p15:guide id="16" pos="4767">
          <p15:clr>
            <a:srgbClr val="F26B43"/>
          </p15:clr>
        </p15:guide>
        <p15:guide id="17" pos="4868">
          <p15:clr>
            <a:srgbClr val="F26B43"/>
          </p15:clr>
        </p15:guide>
        <p15:guide id="18" pos="5183">
          <p15:clr>
            <a:srgbClr val="F26B43"/>
          </p15:clr>
        </p15:guide>
        <p15:guide id="19" pos="5091">
          <p15:clr>
            <a:srgbClr val="F26B43"/>
          </p15:clr>
        </p15:guide>
        <p15:guide id="20" pos="5415">
          <p15:clr>
            <a:srgbClr val="F26B43"/>
          </p15:clr>
        </p15:guide>
        <p15:guide id="21" pos="5507">
          <p15:clr>
            <a:srgbClr val="F26B43"/>
          </p15:clr>
        </p15:guide>
        <p15:guide id="22" pos="6060">
          <p15:clr>
            <a:srgbClr val="F26B43"/>
          </p15:clr>
        </p15:guide>
        <p15:guide id="23" pos="6152">
          <p15:clr>
            <a:srgbClr val="F26B43"/>
          </p15:clr>
        </p15:guide>
        <p15:guide id="24" pos="6708">
          <p15:clr>
            <a:srgbClr val="F26B43"/>
          </p15:clr>
        </p15:guide>
        <p15:guide id="25" pos="6800">
          <p15:clr>
            <a:srgbClr val="F26B43"/>
          </p15:clr>
        </p15:guide>
        <p15:guide id="26" pos="7448">
          <p15:clr>
            <a:srgbClr val="F26B43"/>
          </p15:clr>
        </p15:guide>
        <p15:guide id="27" pos="7356">
          <p15:clr>
            <a:srgbClr val="F26B43"/>
          </p15:clr>
        </p15:guide>
        <p15:guide id="30" orient="horz" pos="727">
          <p15:clr>
            <a:srgbClr val="F26B43"/>
          </p15:clr>
        </p15:guide>
        <p15:guide id="31" pos="555">
          <p15:clr>
            <a:srgbClr val="F26B43"/>
          </p15:clr>
        </p15:guide>
        <p15:guide id="32" pos="644">
          <p15:clr>
            <a:srgbClr val="F26B43"/>
          </p15:clr>
        </p15:guide>
        <p15:guide id="33" pos="1204">
          <p15:clr>
            <a:srgbClr val="F26B43"/>
          </p15:clr>
        </p15:guide>
        <p15:guide id="34" pos="1300">
          <p15:clr>
            <a:srgbClr val="F26B43"/>
          </p15:clr>
        </p15:guide>
        <p15:guide id="35" pos="1852">
          <p15:clr>
            <a:srgbClr val="F26B43"/>
          </p15:clr>
        </p15:guide>
        <p15:guide id="36" pos="1943">
          <p15:clr>
            <a:srgbClr val="F26B43"/>
          </p15:clr>
        </p15:guide>
        <p15:guide id="37" pos="2500">
          <p15:clr>
            <a:srgbClr val="F26B43"/>
          </p15:clr>
        </p15:guide>
        <p15:guide id="38" pos="2588">
          <p15:clr>
            <a:srgbClr val="F26B43"/>
          </p15:clr>
        </p15:guide>
        <p15:guide id="39" pos="3144">
          <p15:clr>
            <a:srgbClr val="F26B43"/>
          </p15:clr>
        </p15:guide>
        <p15:guide id="40" pos="3239">
          <p15:clr>
            <a:srgbClr val="F26B43"/>
          </p15:clr>
        </p15:guide>
        <p15:guide id="41" pos="3796">
          <p15:clr>
            <a:srgbClr val="F26B43"/>
          </p15:clr>
        </p15:guide>
        <p15:guide id="42" pos="3884">
          <p15:clr>
            <a:srgbClr val="F26B43"/>
          </p15:clr>
        </p15:guide>
        <p15:guide id="43" pos="4440">
          <p15:clr>
            <a:srgbClr val="F26B43"/>
          </p15:clr>
        </p15:guide>
        <p15:guide id="44" pos="4536">
          <p15:clr>
            <a:srgbClr val="F26B43"/>
          </p15:clr>
        </p15:guide>
        <p15:guide id="45" pos="5736">
          <p15:clr>
            <a:srgbClr val="F26B43"/>
          </p15:clr>
        </p15:guide>
        <p15:guide id="46" pos="5831">
          <p15:clr>
            <a:srgbClr val="F26B43"/>
          </p15:clr>
        </p15:guide>
        <p15:guide id="47" pos="6411">
          <p15:clr>
            <a:srgbClr val="F26B43"/>
          </p15:clr>
        </p15:guide>
        <p15:guide id="48" pos="6479">
          <p15:clr>
            <a:srgbClr val="F26B43"/>
          </p15:clr>
        </p15:guide>
        <p15:guide id="49" pos="7032">
          <p15:clr>
            <a:srgbClr val="F26B43"/>
          </p15:clr>
        </p15:guide>
        <p15:guide id="50" pos="7127">
          <p15:clr>
            <a:srgbClr val="F26B43"/>
          </p15:clr>
        </p15:guide>
        <p15:guide id="51" orient="horz" pos="3612">
          <p15:clr>
            <a:srgbClr val="F26B43"/>
          </p15:clr>
        </p15:guide>
        <p15:guide id="52" orient="horz" pos="3838">
          <p15:clr>
            <a:srgbClr val="F26B43"/>
          </p15:clr>
        </p15:guide>
        <p15:guide id="53" orient="horz" pos="935">
          <p15:clr>
            <a:srgbClr val="F26B43"/>
          </p15:clr>
        </p15:guide>
        <p15:guide id="58" orient="horz" pos="221">
          <p15:clr>
            <a:srgbClr val="F26B43"/>
          </p15:clr>
        </p15:guide>
        <p15:guide id="59" orient="horz" pos="3962">
          <p15:clr>
            <a:srgbClr val="F26B43"/>
          </p15:clr>
        </p15:guide>
        <p15:guide id="60" orient="horz" pos="4167">
          <p15:clr>
            <a:srgbClr val="F26B43"/>
          </p15:clr>
        </p15:guide>
        <p15:guide id="61" orient="horz" pos="618">
          <p15:clr>
            <a:srgbClr val="F26B43"/>
          </p15:clr>
        </p15:guide>
        <p15:guide id="62" orient="horz" pos="490">
          <p15:clr>
            <a:srgbClr val="F26B43"/>
          </p15:clr>
        </p15:guide>
        <p15:guide id="63" orient="horz" pos="40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7" Type="http://schemas.openxmlformats.org/officeDocument/2006/relationships/image" Target="../media/image11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caDS/NLP-KI-Seminar-2025/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309.11495v2" TargetMode="External"/><Relationship Id="rId13" Type="http://schemas.openxmlformats.org/officeDocument/2006/relationships/hyperlink" Target="https://arxiv.org/abs/2307.11760v7" TargetMode="External"/><Relationship Id="rId18" Type="http://schemas.openxmlformats.org/officeDocument/2006/relationships/hyperlink" Target="https://arxiv.org/abs/2303.17651v2" TargetMode="External"/><Relationship Id="rId3" Type="http://schemas.openxmlformats.org/officeDocument/2006/relationships/hyperlink" Target="https://arxiv.org/abs/2005.14165v4" TargetMode="External"/><Relationship Id="rId7" Type="http://schemas.openxmlformats.org/officeDocument/2006/relationships/hyperlink" Target="https://arxiv.org/abs/2410.17885v2" TargetMode="External"/><Relationship Id="rId12" Type="http://schemas.openxmlformats.org/officeDocument/2006/relationships/hyperlink" Target="https://arxiv.org/abs/2005.11401v4" TargetMode="External"/><Relationship Id="rId17" Type="http://schemas.openxmlformats.org/officeDocument/2006/relationships/hyperlink" Target="https://arxiv.org/abs/2305.08291v1" TargetMode="External"/><Relationship Id="rId2" Type="http://schemas.openxmlformats.org/officeDocument/2006/relationships/hyperlink" Target="https://arxiv.org/abs/2203.17274v2" TargetMode="External"/><Relationship Id="rId16" Type="http://schemas.openxmlformats.org/officeDocument/2006/relationships/hyperlink" Target="https://arxiv.org/abs/2409.17539v2" TargetMode="External"/><Relationship Id="rId20" Type="http://schemas.openxmlformats.org/officeDocument/2006/relationships/hyperlink" Target="https://arxiv.org/abs/2112.00114v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311.04205v2" TargetMode="External"/><Relationship Id="rId11" Type="http://schemas.openxmlformats.org/officeDocument/2006/relationships/hyperlink" Target="https://arxiv.org/abs/2305.10276v7" TargetMode="External"/><Relationship Id="rId5" Type="http://schemas.openxmlformats.org/officeDocument/2006/relationships/hyperlink" Target="https://arxiv.org/abs/2311.09277v1" TargetMode="External"/><Relationship Id="rId15" Type="http://schemas.openxmlformats.org/officeDocument/2006/relationships/hyperlink" Target="https://arxiv.org/abs/2305.06599v3" TargetMode="External"/><Relationship Id="rId10" Type="http://schemas.openxmlformats.org/officeDocument/2006/relationships/hyperlink" Target="https://arxiv.org/abs/2410.12153v1" TargetMode="External"/><Relationship Id="rId19" Type="http://schemas.openxmlformats.org/officeDocument/2006/relationships/hyperlink" Target="https://arxiv.org/abs/2309.10687v3" TargetMode="External"/><Relationship Id="rId4" Type="http://schemas.openxmlformats.org/officeDocument/2006/relationships/hyperlink" Target="https://arxiv.org/abs/2211.12588v4" TargetMode="External"/><Relationship Id="rId9" Type="http://schemas.openxmlformats.org/officeDocument/2006/relationships/hyperlink" Target="https://arxiv.org/abs/2302.12246v5" TargetMode="External"/><Relationship Id="rId14" Type="http://schemas.openxmlformats.org/officeDocument/2006/relationships/hyperlink" Target="https://arxiv.org/abs/2312.04474v4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502.18600v2" TargetMode="External"/><Relationship Id="rId13" Type="http://schemas.openxmlformats.org/officeDocument/2006/relationships/hyperlink" Target="https://arxiv.org/abs/2305.16582v2" TargetMode="External"/><Relationship Id="rId18" Type="http://schemas.openxmlformats.org/officeDocument/2006/relationships/hyperlink" Target="https://arxiv.org/abs/2309.13339v4" TargetMode="External"/><Relationship Id="rId3" Type="http://schemas.openxmlformats.org/officeDocument/2006/relationships/hyperlink" Target="https://arxiv.org/abs/2401.10065v3" TargetMode="External"/><Relationship Id="rId21" Type="http://schemas.openxmlformats.org/officeDocument/2006/relationships/hyperlink" Target="https://arxiv.org/abs/2311.08734v1" TargetMode="External"/><Relationship Id="rId7" Type="http://schemas.openxmlformats.org/officeDocument/2006/relationships/hyperlink" Target="https://arxiv.org/abs/2311.11829v1" TargetMode="External"/><Relationship Id="rId12" Type="http://schemas.openxmlformats.org/officeDocument/2006/relationships/hyperlink" Target="https://arxiv.org/abs/2305.10601v2" TargetMode="External"/><Relationship Id="rId17" Type="http://schemas.openxmlformats.org/officeDocument/2006/relationships/hyperlink" Target="https://arxiv.org/abs/2410.05558v2" TargetMode="External"/><Relationship Id="rId2" Type="http://schemas.openxmlformats.org/officeDocument/2006/relationships/hyperlink" Target="https://arxiv.org/abs/2303.09014v1" TargetMode="External"/><Relationship Id="rId16" Type="http://schemas.openxmlformats.org/officeDocument/2006/relationships/hyperlink" Target="https://arxiv.org/abs/2210.03493v1" TargetMode="External"/><Relationship Id="rId20" Type="http://schemas.openxmlformats.org/officeDocument/2006/relationships/hyperlink" Target="https://arxiv.org/abs/2211.01910v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201.11903v6" TargetMode="External"/><Relationship Id="rId11" Type="http://schemas.openxmlformats.org/officeDocument/2006/relationships/hyperlink" Target="https://arxiv.org/abs/2210.03629v3" TargetMode="External"/><Relationship Id="rId5" Type="http://schemas.openxmlformats.org/officeDocument/2006/relationships/hyperlink" Target="https://arxiv.org/abs/2401.04398v2" TargetMode="External"/><Relationship Id="rId15" Type="http://schemas.openxmlformats.org/officeDocument/2006/relationships/hyperlink" Target="https://arxiv.org/abs/2409.20441v3" TargetMode="External"/><Relationship Id="rId10" Type="http://schemas.openxmlformats.org/officeDocument/2006/relationships/hyperlink" Target="https://arxiv.org/abs/2406.04271v2" TargetMode="External"/><Relationship Id="rId19" Type="http://schemas.openxmlformats.org/officeDocument/2006/relationships/hyperlink" Target="https://arxiv.org/abs/2310.06117v2" TargetMode="External"/><Relationship Id="rId4" Type="http://schemas.openxmlformats.org/officeDocument/2006/relationships/hyperlink" Target="https://arxiv.org/abs/2203.11171v4" TargetMode="External"/><Relationship Id="rId9" Type="http://schemas.openxmlformats.org/officeDocument/2006/relationships/hyperlink" Target="https://arxiv.org/abs/2309.03409v3" TargetMode="External"/><Relationship Id="rId14" Type="http://schemas.openxmlformats.org/officeDocument/2006/relationships/hyperlink" Target="https://arxiv.org/abs/2311.09210v2" TargetMode="External"/><Relationship Id="rId22" Type="http://schemas.openxmlformats.org/officeDocument/2006/relationships/hyperlink" Target="https://arxiv.org/abs/2410.23856v1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kisski.gwdg.de/leistungen/2-02-llm-service/" TargetMode="External"/><Relationship Id="rId2" Type="http://schemas.openxmlformats.org/officeDocument/2006/relationships/hyperlink" Target="https://sdlaml.pages.jsc.fz-juelich.de/ai/guides/blablador_api_acces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https://scads.github.io/generative-ai-notebooks/15_endpoint_apis/06_kisski_endpoint.htm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ScaDS/NLP-KI-Seminar-2025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ScaDS/NLP-KI-Seminar-2025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2402.07927v2" TargetMode="External"/><Relationship Id="rId2" Type="http://schemas.openxmlformats.org/officeDocument/2006/relationships/hyperlink" Target="http://creativecommons.org/licenses/by/4.0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4.0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rxiv.org/abs/2402.07927v2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4.0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rxiv.org/abs/2402.07927v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2">
            <a:extLst>
              <a:ext uri="{FF2B5EF4-FFF2-40B4-BE49-F238E27FC236}">
                <a16:creationId xmlns:a16="http://schemas.microsoft.com/office/drawing/2014/main" id="{31221FD6-08D6-3F40-ACE8-C0B9BADE7F5D}"/>
              </a:ext>
            </a:extLst>
          </p:cNvPr>
          <p:cNvSpPr txBox="1">
            <a:spLocks/>
          </p:cNvSpPr>
          <p:nvPr/>
        </p:nvSpPr>
        <p:spPr>
          <a:xfrm>
            <a:off x="453140" y="2670372"/>
            <a:ext cx="7091361" cy="3317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6000" indent="-324000" algn="l" defTabSz="914400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6000" indent="-216000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6000" indent="-179388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dirty="0">
              <a:solidFill>
                <a:srgbClr val="064569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r>
              <a:rPr lang="en-US" sz="3600" dirty="0">
                <a:solidFill>
                  <a:srgbClr val="064569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NLP-KI-Seminar 2025</a:t>
            </a:r>
            <a:endParaRPr lang="en-US" sz="3600" b="1" dirty="0">
              <a:solidFill>
                <a:srgbClr val="064569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r>
              <a:rPr lang="en-US" sz="2400" dirty="0">
                <a:solidFill>
                  <a:srgbClr val="51B02F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Robert Haase</a:t>
            </a:r>
          </a:p>
          <a:p>
            <a:endParaRPr lang="en-US" sz="5400" dirty="0">
              <a:solidFill>
                <a:srgbClr val="51B02F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endParaRPr lang="en-US" sz="3600" dirty="0">
              <a:solidFill>
                <a:srgbClr val="064569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pic>
        <p:nvPicPr>
          <p:cNvPr id="18" name="Grafik 7">
            <a:extLst>
              <a:ext uri="{FF2B5EF4-FFF2-40B4-BE49-F238E27FC236}">
                <a16:creationId xmlns:a16="http://schemas.microsoft.com/office/drawing/2014/main" id="{2F771CAA-1E83-FD55-5C27-CC011F61D4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427" b="13875"/>
          <a:stretch/>
        </p:blipFill>
        <p:spPr>
          <a:xfrm>
            <a:off x="4031205" y="6121300"/>
            <a:ext cx="1640063" cy="682272"/>
          </a:xfrm>
          <a:prstGeom prst="rect">
            <a:avLst/>
          </a:prstGeom>
        </p:spPr>
      </p:pic>
      <p:pic>
        <p:nvPicPr>
          <p:cNvPr id="19" name="Grafik 5">
            <a:extLst>
              <a:ext uri="{FF2B5EF4-FFF2-40B4-BE49-F238E27FC236}">
                <a16:creationId xmlns:a16="http://schemas.microsoft.com/office/drawing/2014/main" id="{AFB01F5B-381D-7B26-B749-CCFD0509E2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24"/>
          <a:stretch/>
        </p:blipFill>
        <p:spPr>
          <a:xfrm>
            <a:off x="5494754" y="6108600"/>
            <a:ext cx="497234" cy="682272"/>
          </a:xfrm>
          <a:prstGeom prst="rect">
            <a:avLst/>
          </a:prstGeom>
        </p:spPr>
      </p:pic>
      <p:pic>
        <p:nvPicPr>
          <p:cNvPr id="20" name="Grafik 10">
            <a:extLst>
              <a:ext uri="{FF2B5EF4-FFF2-40B4-BE49-F238E27FC236}">
                <a16:creationId xmlns:a16="http://schemas.microsoft.com/office/drawing/2014/main" id="{60EE3F23-6C94-E5EE-4EEF-3A9506F470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510" y="6277354"/>
            <a:ext cx="1901231" cy="490057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C73701-EC58-7CA2-98D6-9A2251CE0321}"/>
              </a:ext>
            </a:extLst>
          </p:cNvPr>
          <p:cNvCxnSpPr/>
          <p:nvPr/>
        </p:nvCxnSpPr>
        <p:spPr>
          <a:xfrm>
            <a:off x="8639251" y="6232550"/>
            <a:ext cx="0" cy="490057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1F0390C1-2DF9-F736-8A9D-ACB5B7C04A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453140" y="361455"/>
            <a:ext cx="2646110" cy="1075932"/>
          </a:xfrm>
          <a:prstGeom prst="rect">
            <a:avLst/>
          </a:prstGeom>
          <a:ln w="0">
            <a:noFill/>
          </a:ln>
        </p:spPr>
      </p:pic>
      <p:sp>
        <p:nvSpPr>
          <p:cNvPr id="6" name="Textplatzhalter 2">
            <a:extLst>
              <a:ext uri="{FF2B5EF4-FFF2-40B4-BE49-F238E27FC236}">
                <a16:creationId xmlns:a16="http://schemas.microsoft.com/office/drawing/2014/main" id="{F46F38FD-E089-459C-A588-CDC447DB0251}"/>
              </a:ext>
            </a:extLst>
          </p:cNvPr>
          <p:cNvSpPr/>
          <p:nvPr/>
        </p:nvSpPr>
        <p:spPr>
          <a:xfrm>
            <a:off x="453140" y="1480349"/>
            <a:ext cx="2869742" cy="466882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en-US" sz="1100" b="0" strike="noStrike" spc="-1" dirty="0">
                <a:solidFill>
                  <a:srgbClr val="555A5B"/>
                </a:solidFill>
                <a:latin typeface="Open Sans"/>
                <a:ea typeface="DejaVu Sans"/>
              </a:rPr>
              <a:t>CENTER FOR SCALABLE DATA ANALYTICS AND ARTIFICIAL INTELLIGENCE</a:t>
            </a:r>
            <a:endParaRPr lang="en-US" sz="11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Rectangle 148">
            <a:extLst>
              <a:ext uri="{FF2B5EF4-FFF2-40B4-BE49-F238E27FC236}">
                <a16:creationId xmlns:a16="http://schemas.microsoft.com/office/drawing/2014/main" id="{738C7F7C-0D2C-6A26-1088-493BE32B584B}"/>
              </a:ext>
            </a:extLst>
          </p:cNvPr>
          <p:cNvSpPr/>
          <p:nvPr/>
        </p:nvSpPr>
        <p:spPr>
          <a:xfrm>
            <a:off x="0" y="0"/>
            <a:ext cx="525240" cy="31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  <a:ea typeface="DejaVu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BB6C47-4854-DD38-16BC-139A4F6BCAA1}"/>
              </a:ext>
            </a:extLst>
          </p:cNvPr>
          <p:cNvSpPr txBox="1"/>
          <p:nvPr/>
        </p:nvSpPr>
        <p:spPr>
          <a:xfrm>
            <a:off x="6407107" y="5591210"/>
            <a:ext cx="7832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>
                <a:hlinkClick r:id="rId6"/>
              </a:rPr>
              <a:t>https://github.com/ScaDS/NLP-KI-Seminar-2025/</a:t>
            </a:r>
            <a:r>
              <a:rPr lang="en-GB" dirty="0"/>
              <a:t> </a:t>
            </a:r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5EAD65-B5DE-0D80-526C-109CE13CDF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6704" y="897458"/>
            <a:ext cx="4612095" cy="465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4B93F-C687-222A-2287-BE95C6540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Available Topics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5DB9F-ED5A-F62E-3FF8-FFF4E66CABF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6" y="1184014"/>
            <a:ext cx="10644901" cy="4935431"/>
          </a:xfrm>
        </p:spPr>
        <p:txBody>
          <a:bodyPr/>
          <a:lstStyle/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Hyojin Bahng et al. 'Exploring Visual Prompts for Adapting Large-Scale Models' </a:t>
            </a:r>
            <a:r>
              <a:rPr lang="en-US" sz="1200" dirty="0">
                <a:hlinkClick r:id="rId2"/>
              </a:rPr>
              <a:t>https://arxiv.org/abs/2203.17274v2</a:t>
            </a:r>
            <a:r>
              <a:rPr lang="en-US" sz="1200" dirty="0"/>
              <a:t> 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Tom B. Brown et al. 'Language Models are Few-Shot Learners' </a:t>
            </a:r>
            <a:r>
              <a:rPr lang="en-US" sz="1200" dirty="0">
                <a:hlinkClick r:id="rId3"/>
              </a:rPr>
              <a:t>https://arxiv.org/abs/2005.14165v4</a:t>
            </a:r>
            <a:r>
              <a:rPr lang="en-US" sz="1200" dirty="0"/>
              <a:t> 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Wenhu</a:t>
            </a:r>
            <a:r>
              <a:rPr lang="en-US" sz="1200" dirty="0"/>
              <a:t> Chen et al. 'Program of Thoughts Prompting: Disentangling Computation from Reasoning for Numerical Reasoning Tasks' </a:t>
            </a:r>
            <a:r>
              <a:rPr lang="en-US" sz="1200" dirty="0">
                <a:hlinkClick r:id="rId4"/>
              </a:rPr>
              <a:t>https://arxiv.org/abs/2211.12588v4</a:t>
            </a:r>
            <a:r>
              <a:rPr lang="en-US" sz="1200" dirty="0"/>
              <a:t> 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Yew Ken Chia et al. 'Contrastive Chain-of-Thought Prompting' </a:t>
            </a:r>
            <a:r>
              <a:rPr lang="en-US" sz="1200" dirty="0">
                <a:hlinkClick r:id="rId5"/>
              </a:rPr>
              <a:t>https://arxiv.org/abs/2311.09277v1</a:t>
            </a:r>
            <a:r>
              <a:rPr lang="en-US" sz="1200" dirty="0"/>
              <a:t> 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Yihe</a:t>
            </a:r>
            <a:r>
              <a:rPr lang="en-US" sz="1200" dirty="0"/>
              <a:t> Deng et al. 'Rephrase and Respond: Let Large Language Models Ask Better Questions for Themselves' </a:t>
            </a:r>
            <a:r>
              <a:rPr lang="en-US" sz="1200" dirty="0">
                <a:hlinkClick r:id="rId6"/>
              </a:rPr>
              <a:t>https://arxiv.org/abs/2311.04205v2</a:t>
            </a:r>
            <a:r>
              <a:rPr lang="en-US" sz="1200" dirty="0"/>
              <a:t> 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Linger Deng et al. 'R-</a:t>
            </a:r>
            <a:r>
              <a:rPr lang="en-US" sz="1200" dirty="0" err="1"/>
              <a:t>CoT</a:t>
            </a:r>
            <a:r>
              <a:rPr lang="en-US" sz="1200" dirty="0"/>
              <a:t>: Reverse Chain-of-Thought Problem Generation for Geometric Reasoning in Large Multimodal Models' </a:t>
            </a:r>
            <a:r>
              <a:rPr lang="en-US" sz="1200" dirty="0">
                <a:hlinkClick r:id="rId7"/>
              </a:rPr>
              <a:t>https://arxiv.org/abs/2410.17885v2</a:t>
            </a:r>
            <a:r>
              <a:rPr lang="en-US" sz="1200" dirty="0"/>
              <a:t> 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Shehzaad </a:t>
            </a:r>
            <a:r>
              <a:rPr lang="en-US" sz="1200" dirty="0" err="1"/>
              <a:t>Dhuliawala</a:t>
            </a:r>
            <a:r>
              <a:rPr lang="en-US" sz="1200" dirty="0"/>
              <a:t> et al. 'Chain-of-Verification Reduces Hallucination in Large Language Models' </a:t>
            </a:r>
            <a:r>
              <a:rPr lang="en-US" sz="1200" dirty="0">
                <a:hlinkClick r:id="rId8"/>
              </a:rPr>
              <a:t>https://arxiv.org/abs/2309.11495v2</a:t>
            </a:r>
            <a:r>
              <a:rPr lang="en-US" sz="1200" dirty="0"/>
              <a:t> 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Shizhe</a:t>
            </a:r>
            <a:r>
              <a:rPr lang="en-US" sz="1200" dirty="0"/>
              <a:t> Diao et al. 'Active Prompting with Chain-of-Thought for Large Language Models' </a:t>
            </a:r>
            <a:r>
              <a:rPr lang="en-US" sz="1200" dirty="0">
                <a:hlinkClick r:id="rId9"/>
              </a:rPr>
              <a:t>https://arxiv.org/abs/2302.12246v5</a:t>
            </a:r>
            <a:r>
              <a:rPr lang="en-US" sz="1200" dirty="0"/>
              <a:t> 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Wachara</a:t>
            </a:r>
            <a:r>
              <a:rPr lang="en-US" sz="1200" dirty="0"/>
              <a:t> </a:t>
            </a:r>
            <a:r>
              <a:rPr lang="en-US" sz="1200" dirty="0" err="1"/>
              <a:t>Fungwacharakorn</a:t>
            </a:r>
            <a:r>
              <a:rPr lang="en-US" sz="1200" dirty="0"/>
              <a:t> et al. 'Layer-of-Thoughts Prompting (</a:t>
            </a:r>
            <a:r>
              <a:rPr lang="en-US" sz="1200" dirty="0" err="1"/>
              <a:t>LoT</a:t>
            </a:r>
            <a:r>
              <a:rPr lang="en-US" sz="1200" dirty="0"/>
              <a:t>): Leveraging LLM-Based Retrieval with Constraint Hierarchies' </a:t>
            </a:r>
            <a:r>
              <a:rPr lang="en-US" sz="1200" dirty="0">
                <a:hlinkClick r:id="rId10"/>
              </a:rPr>
              <a:t>https://arxiv.org/abs/2410.12153v1</a:t>
            </a:r>
            <a:r>
              <a:rPr lang="en-US" sz="1200" dirty="0"/>
              <a:t> 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Hanxu</a:t>
            </a:r>
            <a:r>
              <a:rPr lang="en-US" sz="1200" dirty="0"/>
              <a:t> Hu et al. 'Chain-of-Symbol Prompting Elicits Planning in Large </a:t>
            </a:r>
            <a:r>
              <a:rPr lang="en-US" sz="1200" dirty="0" err="1"/>
              <a:t>Langauge</a:t>
            </a:r>
            <a:r>
              <a:rPr lang="en-US" sz="1200" dirty="0"/>
              <a:t> Models' </a:t>
            </a:r>
            <a:r>
              <a:rPr lang="en-US" sz="1200" dirty="0">
                <a:hlinkClick r:id="rId11"/>
              </a:rPr>
              <a:t>https://arxiv.org/abs/2305.10276v7</a:t>
            </a:r>
            <a:r>
              <a:rPr lang="en-US" sz="1200" dirty="0"/>
              <a:t> 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Patrick Lewis et al. 'Retrieval-Augmented Generation for Knowledge-Intensive NLP Tasks' </a:t>
            </a:r>
            <a:r>
              <a:rPr lang="en-US" sz="1200" dirty="0">
                <a:hlinkClick r:id="rId12"/>
              </a:rPr>
              <a:t>https://arxiv.org/abs/2005.11401v4</a:t>
            </a:r>
            <a:r>
              <a:rPr lang="en-US" sz="1200" dirty="0"/>
              <a:t> 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Cheng Li et al. 'Large Language Models Understand and Can be Enhanced by Emotional Stimuli' </a:t>
            </a:r>
            <a:r>
              <a:rPr lang="en-US" sz="1200" dirty="0">
                <a:hlinkClick r:id="rId13"/>
              </a:rPr>
              <a:t>https://arxiv.org/abs/2307.11760v7</a:t>
            </a:r>
            <a:r>
              <a:rPr lang="en-US" sz="1200" dirty="0"/>
              <a:t> 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Chengshu</a:t>
            </a:r>
            <a:r>
              <a:rPr lang="en-US" sz="1200" dirty="0"/>
              <a:t> Li et al. 'Chain of Code: Reasoning with a Language Model-Augmented Code Emulator' </a:t>
            </a:r>
            <a:r>
              <a:rPr lang="en-US" sz="1200" dirty="0">
                <a:hlinkClick r:id="rId14"/>
              </a:rPr>
              <a:t>https://arxiv.org/abs/2312.04474v4</a:t>
            </a:r>
            <a:r>
              <a:rPr lang="en-US" sz="1200" dirty="0"/>
              <a:t> 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Jia Li et al. 'Structured Chain-of-Thought Prompting for Code Generation' </a:t>
            </a:r>
            <a:r>
              <a:rPr lang="en-US" sz="1200" dirty="0">
                <a:hlinkClick r:id="rId15"/>
              </a:rPr>
              <a:t>https://arxiv.org/abs/2305.06599v3</a:t>
            </a:r>
            <a:r>
              <a:rPr lang="en-US" sz="1200" dirty="0"/>
              <a:t> 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Xingxuan</a:t>
            </a:r>
            <a:r>
              <a:rPr lang="en-US" sz="1200" dirty="0"/>
              <a:t> Li et al. 'Chain-of-Knowledge: Grounding Large Language Models via Dynamic Knowledge Adapting over Heterogeneous Sources' https://arxiv.org/abs/2305.13269v4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Tongxuan</a:t>
            </a:r>
            <a:r>
              <a:rPr lang="en-US" sz="1200" dirty="0"/>
              <a:t> Liu et al. 'Logic-of-Thought: Injecting Logic into Contexts for Full Reasoning in Large Language Models' </a:t>
            </a:r>
            <a:r>
              <a:rPr lang="en-US" sz="1200" dirty="0">
                <a:hlinkClick r:id="rId16"/>
              </a:rPr>
              <a:t>https://arxiv.org/abs/2409.17539v2</a:t>
            </a:r>
            <a:r>
              <a:rPr lang="en-US" sz="1200" dirty="0"/>
              <a:t> 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Jieyi</a:t>
            </a:r>
            <a:r>
              <a:rPr lang="en-US" sz="1200" dirty="0"/>
              <a:t> Long et al. 'Large Language Model Guided Tree-of-Thought' </a:t>
            </a:r>
            <a:r>
              <a:rPr lang="en-US" sz="1200" dirty="0">
                <a:hlinkClick r:id="rId17"/>
              </a:rPr>
              <a:t>https://arxiv.org/abs/2305.08291v1</a:t>
            </a:r>
            <a:r>
              <a:rPr lang="en-US" sz="1200" dirty="0"/>
              <a:t> 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Aman Madaan et al. 'Self-Refine: Iterative Refinement with Self-Feedback' </a:t>
            </a:r>
            <a:r>
              <a:rPr lang="en-US" sz="1200" dirty="0">
                <a:hlinkClick r:id="rId18"/>
              </a:rPr>
              <a:t>https://arxiv.org/abs/2303.17651v2</a:t>
            </a:r>
            <a:endParaRPr lang="en-US" sz="1200" dirty="0"/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Rajasekhar Reddy Mekala et al. '</a:t>
            </a:r>
            <a:r>
              <a:rPr lang="en-US" sz="1200" dirty="0" err="1"/>
              <a:t>EchoPrompt</a:t>
            </a:r>
            <a:r>
              <a:rPr lang="en-US" sz="1200" dirty="0"/>
              <a:t>: Instructing the Model to Rephrase Queries for Improved In-context Learning' </a:t>
            </a:r>
            <a:r>
              <a:rPr lang="en-US" sz="1200" dirty="0">
                <a:hlinkClick r:id="rId19"/>
              </a:rPr>
              <a:t>https://arxiv.org/abs/2309.10687v3</a:t>
            </a:r>
            <a:endParaRPr lang="en-US" sz="1200" dirty="0"/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Maxwell Nye et al. 'Show Your Work: Scratchpads for Intermediate Computation with Language Models' </a:t>
            </a:r>
            <a:r>
              <a:rPr lang="en-US" sz="1200" dirty="0">
                <a:hlinkClick r:id="rId20"/>
              </a:rPr>
              <a:t>https://arxiv.org/abs/2112.00114v1</a:t>
            </a:r>
            <a:r>
              <a:rPr lang="en-US" sz="1200" dirty="0"/>
              <a:t> 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38283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4BAA1-C311-EC35-B9FB-C75E3ECD8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10415-9AC5-D9D0-7C2D-63A7D3520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Available Topics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F65A1-AECC-10DB-D8D1-4B073B8B04C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6" y="1184014"/>
            <a:ext cx="10644901" cy="4935431"/>
          </a:xfrm>
        </p:spPr>
        <p:txBody>
          <a:bodyPr/>
          <a:lstStyle/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Bhargavi Paranjape et al. 'ART: Automatic multi-step reasoning and tool-use for large language models' </a:t>
            </a:r>
            <a:r>
              <a:rPr lang="en-US" sz="1200" dirty="0">
                <a:hlinkClick r:id="rId2"/>
              </a:rPr>
              <a:t>https://arxiv.org/abs/2303.09014v1</a:t>
            </a:r>
            <a:r>
              <a:rPr lang="en-US" sz="1200" dirty="0"/>
              <a:t> 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Haritz Puerto et al. 'Code Prompting Elicits Conditional Reasoning Abilities in </a:t>
            </a:r>
            <a:r>
              <a:rPr lang="en-US" sz="1200" dirty="0" err="1"/>
              <a:t>Text+Code</a:t>
            </a:r>
            <a:r>
              <a:rPr lang="en-US" sz="1200" dirty="0"/>
              <a:t> LLMs' </a:t>
            </a:r>
            <a:r>
              <a:rPr lang="en-US" sz="1200" dirty="0">
                <a:hlinkClick r:id="rId3"/>
              </a:rPr>
              <a:t>https://arxiv.org/abs/2401.10065v3</a:t>
            </a:r>
            <a:r>
              <a:rPr lang="en-US" sz="1200" dirty="0"/>
              <a:t> 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Xuezhi</a:t>
            </a:r>
            <a:r>
              <a:rPr lang="en-US" sz="1200" dirty="0"/>
              <a:t> Wang et al. 'Self-Consistency Improves Chain of Thought Reasoning in Language Models' </a:t>
            </a:r>
            <a:r>
              <a:rPr lang="en-US" sz="1200" dirty="0">
                <a:hlinkClick r:id="rId4"/>
              </a:rPr>
              <a:t>https://arxiv.org/abs/2203.11171v4</a:t>
            </a:r>
            <a:r>
              <a:rPr lang="en-US" sz="1200" dirty="0"/>
              <a:t> 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Zilong Wang et al. 'Chain-of-Table: Evolving Tables in the Reasoning Chain for Table Understanding' </a:t>
            </a:r>
            <a:r>
              <a:rPr lang="en-US" sz="1200" dirty="0">
                <a:hlinkClick r:id="rId5"/>
              </a:rPr>
              <a:t>https://arxiv.org/abs/2401.04398v2</a:t>
            </a:r>
            <a:r>
              <a:rPr lang="en-US" sz="1200" dirty="0"/>
              <a:t> 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Jason Wei et al. 'Chain-of-Thought Prompting Elicits Reasoning in Large Language Models' </a:t>
            </a:r>
            <a:r>
              <a:rPr lang="en-US" sz="1200" dirty="0">
                <a:hlinkClick r:id="rId6"/>
              </a:rPr>
              <a:t>https://arxiv.org/abs/2201.11903v6</a:t>
            </a:r>
            <a:r>
              <a:rPr lang="en-US" sz="1200" dirty="0"/>
              <a:t> 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Jason Weston et al. 'System 2 Attention (is something you might need too)' </a:t>
            </a:r>
            <a:r>
              <a:rPr lang="en-US" sz="1200" dirty="0">
                <a:hlinkClick r:id="rId7"/>
              </a:rPr>
              <a:t>https://arxiv.org/abs/2311.11829v1</a:t>
            </a:r>
            <a:r>
              <a:rPr lang="en-US" sz="1200" dirty="0"/>
              <a:t> 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Silei</a:t>
            </a:r>
            <a:r>
              <a:rPr lang="en-US" sz="1200" dirty="0"/>
              <a:t> Xu et al. 'Chain of Draft: Thinking Faster by Writing Less' </a:t>
            </a:r>
            <a:r>
              <a:rPr lang="en-US" sz="1200" dirty="0">
                <a:hlinkClick r:id="rId8"/>
              </a:rPr>
              <a:t>https://arxiv.org/abs/2502.18600v2</a:t>
            </a:r>
            <a:r>
              <a:rPr lang="en-US" sz="1200" dirty="0"/>
              <a:t> 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Chengrun</a:t>
            </a:r>
            <a:r>
              <a:rPr lang="en-US" sz="1200" dirty="0"/>
              <a:t> Yang et al. 'Large Language Models as Optimizers' </a:t>
            </a:r>
            <a:r>
              <a:rPr lang="en-US" sz="1200" dirty="0">
                <a:hlinkClick r:id="rId9"/>
              </a:rPr>
              <a:t>https://arxiv.org/abs/2309.03409v3</a:t>
            </a:r>
            <a:r>
              <a:rPr lang="en-US" sz="1200" dirty="0"/>
              <a:t> 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Ling Yang et al. 'Buffer of Thoughts: Thought-Augmented Reasoning with Large Language Models' </a:t>
            </a:r>
            <a:r>
              <a:rPr lang="en-US" sz="1200" dirty="0">
                <a:hlinkClick r:id="rId10"/>
              </a:rPr>
              <a:t>https://arxiv.org/abs/2406.04271v2</a:t>
            </a:r>
            <a:r>
              <a:rPr lang="en-US" sz="1200" dirty="0"/>
              <a:t> 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Shunyu</a:t>
            </a:r>
            <a:r>
              <a:rPr lang="en-US" sz="1200" dirty="0"/>
              <a:t> Yao et al. '</a:t>
            </a:r>
            <a:r>
              <a:rPr lang="en-US" sz="1200" dirty="0" err="1"/>
              <a:t>ReAct</a:t>
            </a:r>
            <a:r>
              <a:rPr lang="en-US" sz="1200" dirty="0"/>
              <a:t>: Synergizing Reasoning and Acting in Language Models' </a:t>
            </a:r>
            <a:r>
              <a:rPr lang="en-US" sz="1200" dirty="0">
                <a:hlinkClick r:id="rId11"/>
              </a:rPr>
              <a:t>https://arxiv.org/abs/2210.03629v3</a:t>
            </a:r>
            <a:r>
              <a:rPr lang="en-US" sz="1200" dirty="0"/>
              <a:t> 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Shunyu</a:t>
            </a:r>
            <a:r>
              <a:rPr lang="en-US" sz="1200" dirty="0"/>
              <a:t> Yao et al. 'Tree of Thoughts: Deliberate Problem Solving with Large Language Models' </a:t>
            </a:r>
            <a:r>
              <a:rPr lang="en-US" sz="1200" dirty="0">
                <a:hlinkClick r:id="rId12"/>
              </a:rPr>
              <a:t>https://arxiv.org/abs/2305.10601v2</a:t>
            </a:r>
            <a:r>
              <a:rPr lang="en-US" sz="1200" dirty="0"/>
              <a:t> 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Yao </a:t>
            </a:r>
            <a:r>
              <a:rPr lang="en-US" sz="1200" dirty="0" err="1"/>
              <a:t>Yao</a:t>
            </a:r>
            <a:r>
              <a:rPr lang="en-US" sz="1200" dirty="0"/>
              <a:t> et al. 'Beyond Chain-of-Thought, Effective Graph-of-Thought Reasoning in Language Models' </a:t>
            </a:r>
            <a:r>
              <a:rPr lang="en-US" sz="1200" dirty="0">
                <a:hlinkClick r:id="rId13"/>
              </a:rPr>
              <a:t>https://arxiv.org/abs/2305.16582v2</a:t>
            </a:r>
            <a:r>
              <a:rPr lang="en-US" sz="1200" dirty="0"/>
              <a:t> 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Wenhao Yu et al. 'Chain-of-Note: Enhancing Robustness in Retrieval-Augmented Language Models' </a:t>
            </a:r>
            <a:r>
              <a:rPr lang="en-US" sz="1200" dirty="0">
                <a:hlinkClick r:id="rId14"/>
              </a:rPr>
              <a:t>https://arxiv.org/abs/2311.09210v2</a:t>
            </a:r>
            <a:r>
              <a:rPr lang="en-US" sz="1200" dirty="0"/>
              <a:t> 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Xiaosong</a:t>
            </a:r>
            <a:r>
              <a:rPr lang="en-US" sz="1200" dirty="0"/>
              <a:t> Yuan et al. 'Instance-adaptive Zero-shot Chain-of-Thought Prompting' </a:t>
            </a:r>
            <a:r>
              <a:rPr lang="en-US" sz="1200" dirty="0">
                <a:hlinkClick r:id="rId15"/>
              </a:rPr>
              <a:t>https://arxiv.org/abs/2409.20441v3</a:t>
            </a:r>
            <a:r>
              <a:rPr lang="en-US" sz="1200" dirty="0"/>
              <a:t> 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Zhuosheng</a:t>
            </a:r>
            <a:r>
              <a:rPr lang="en-US" sz="1200" dirty="0"/>
              <a:t> Zhang et al. 'Automatic Chain of Thought Prompting in Large Language Models' </a:t>
            </a:r>
            <a:r>
              <a:rPr lang="en-US" sz="1200" dirty="0">
                <a:hlinkClick r:id="rId16"/>
              </a:rPr>
              <a:t>https://arxiv.org/abs/2210.03493v1</a:t>
            </a:r>
            <a:r>
              <a:rPr lang="en-US" sz="1200" dirty="0"/>
              <a:t> 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Xinliang</a:t>
            </a:r>
            <a:r>
              <a:rPr lang="en-US" sz="1200" dirty="0"/>
              <a:t> Frederick Zhang et al. 'Narrative-of-Thought: Improving Temporal Reasoning of Large Language Models via Recounted Narratives' </a:t>
            </a:r>
            <a:r>
              <a:rPr lang="en-US" sz="1200" dirty="0">
                <a:hlinkClick r:id="rId17"/>
              </a:rPr>
              <a:t>https://arxiv.org/abs/2410.05558v2</a:t>
            </a:r>
            <a:r>
              <a:rPr lang="en-US" sz="1200" dirty="0"/>
              <a:t> 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Xufeng</a:t>
            </a:r>
            <a:r>
              <a:rPr lang="en-US" sz="1200" dirty="0"/>
              <a:t> Zhao et al. 'Enhancing Zero-Shot Chain-of-Thought Reasoning in Large Language Models through Logic' </a:t>
            </a:r>
            <a:r>
              <a:rPr lang="en-US" sz="1200" dirty="0">
                <a:hlinkClick r:id="rId18"/>
              </a:rPr>
              <a:t>https://arxiv.org/abs/2309.13339v4</a:t>
            </a:r>
            <a:r>
              <a:rPr lang="en-US" sz="1200" dirty="0"/>
              <a:t> 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Huaixiu</a:t>
            </a:r>
            <a:r>
              <a:rPr lang="en-US" sz="1200" dirty="0"/>
              <a:t> Steven Zheng et al. 'Take a Step Back: Evoking Reasoning via Abstraction in Large Language Models' </a:t>
            </a:r>
            <a:r>
              <a:rPr lang="en-US" sz="1200" dirty="0">
                <a:hlinkClick r:id="rId19"/>
              </a:rPr>
              <a:t>https://arxiv.org/abs/2310.06117v2</a:t>
            </a:r>
            <a:r>
              <a:rPr lang="en-US" sz="1200" dirty="0"/>
              <a:t> 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Yongchao</a:t>
            </a:r>
            <a:r>
              <a:rPr lang="en-US" sz="1200" dirty="0"/>
              <a:t> Zhou et al. 'Large Language Models Are Human-Level Prompt Engineers' </a:t>
            </a:r>
            <a:r>
              <a:rPr lang="en-US" sz="1200" dirty="0">
                <a:hlinkClick r:id="rId20"/>
              </a:rPr>
              <a:t>https://arxiv.org/abs/2211.01910v2</a:t>
            </a:r>
            <a:r>
              <a:rPr lang="en-US" sz="1200" dirty="0"/>
              <a:t> 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Yucheng Zhou et al. 'Thread of Thought Unraveling Chaotic Contexts' </a:t>
            </a:r>
            <a:r>
              <a:rPr lang="en-US" sz="1200" dirty="0">
                <a:hlinkClick r:id="rId21"/>
              </a:rPr>
              <a:t>https://arxiv.org/abs/2311.08734v1</a:t>
            </a:r>
            <a:r>
              <a:rPr lang="en-US" sz="1200" dirty="0"/>
              <a:t> 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Zhanke</a:t>
            </a:r>
            <a:r>
              <a:rPr lang="en-US" sz="1200" dirty="0"/>
              <a:t> Zhou et al. 'Can Language Models Perform Robust Reasoning in Chain-of-thought Prompting with Noisy Rationales?' </a:t>
            </a:r>
            <a:r>
              <a:rPr lang="en-US" sz="1200" dirty="0">
                <a:hlinkClick r:id="rId22"/>
              </a:rPr>
              <a:t>https://arxiv.org/abs/2410.23856v1</a:t>
            </a:r>
            <a:r>
              <a:rPr lang="en-US" sz="1200" dirty="0"/>
              <a:t> </a:t>
            </a:r>
            <a:endParaRPr lang="LID4096" sz="1200" dirty="0"/>
          </a:p>
        </p:txBody>
      </p:sp>
    </p:spTree>
    <p:extLst>
      <p:ext uri="{BB962C8B-B14F-4D97-AF65-F5344CB8AC3E}">
        <p14:creationId xmlns:p14="http://schemas.microsoft.com/office/powerpoint/2010/main" val="3582525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8CE36-9F39-94FD-6628-43DC41233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Optional: run you own experiments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3D122-2DA5-391A-AC85-014869F9D2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6" y="1184015"/>
            <a:ext cx="5220434" cy="1223905"/>
          </a:xfrm>
        </p:spPr>
        <p:txBody>
          <a:bodyPr/>
          <a:lstStyle/>
          <a:p>
            <a:r>
              <a:rPr lang="en-GB" dirty="0"/>
              <a:t>You can use open-weight LLMs for free if you would like to run your own experiments within the scope of the paper you present (optional!). </a:t>
            </a:r>
            <a:endParaRPr lang="LID409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A78421-29FE-F45E-23AC-C409A79B883E}"/>
              </a:ext>
            </a:extLst>
          </p:cNvPr>
          <p:cNvSpPr txBox="1"/>
          <p:nvPr/>
        </p:nvSpPr>
        <p:spPr>
          <a:xfrm>
            <a:off x="791747" y="3563690"/>
            <a:ext cx="499183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LLM Service providers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Blablador</a:t>
            </a:r>
            <a:r>
              <a:rPr lang="en-GB" dirty="0"/>
              <a:t>:</a:t>
            </a:r>
            <a:br>
              <a:rPr lang="en-GB" dirty="0"/>
            </a:br>
            <a:r>
              <a:rPr lang="LID4096" dirty="0">
                <a:hlinkClick r:id="rId2"/>
              </a:rPr>
              <a:t>https://sdlaml.pages.jsc.fz-juelich.de/ai/guides/blablador_api_access/</a:t>
            </a:r>
            <a:r>
              <a:rPr lang="en-GB" dirty="0"/>
              <a:t> 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KISSKI: </a:t>
            </a:r>
            <a:r>
              <a:rPr lang="en-US" dirty="0">
                <a:hlinkClick r:id="rId3"/>
              </a:rPr>
              <a:t>https://kisski.gwdg.de/leistungen/2-02-llm-service/</a:t>
            </a:r>
            <a:r>
              <a:rPr lang="en-GB" dirty="0"/>
              <a:t> </a:t>
            </a:r>
            <a:endParaRPr lang="LID409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76BE4-79C1-5935-07F3-5DE5F6D9FD89}"/>
              </a:ext>
            </a:extLst>
          </p:cNvPr>
          <p:cNvSpPr txBox="1"/>
          <p:nvPr/>
        </p:nvSpPr>
        <p:spPr>
          <a:xfrm>
            <a:off x="3070860" y="6082406"/>
            <a:ext cx="7833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https://scads.github.io/generative-ai-notebooks/15_endpoint_apis/06_kisski_endpoint.html</a:t>
            </a:r>
            <a:r>
              <a:rPr lang="en-US" dirty="0"/>
              <a:t> </a:t>
            </a:r>
            <a:endParaRPr lang="LID4096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838122-B6B2-A3A1-E894-B82C7BA02C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2560" y="1077030"/>
            <a:ext cx="5338102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74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7C069-8089-9E2B-8D14-0A6316D8C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303" y="371735"/>
            <a:ext cx="3756898" cy="812280"/>
          </a:xfrm>
        </p:spPr>
        <p:txBody>
          <a:bodyPr/>
          <a:lstStyle/>
          <a:p>
            <a:r>
              <a:rPr lang="en-GB" dirty="0"/>
              <a:t>Schedule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CC876-78FD-77F1-DF8E-4B6F7030387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7" y="1184015"/>
            <a:ext cx="2827753" cy="4550036"/>
          </a:xfrm>
        </p:spPr>
        <p:txBody>
          <a:bodyPr/>
          <a:lstStyle/>
          <a:p>
            <a:r>
              <a:rPr lang="en-GB" dirty="0"/>
              <a:t>Fridays 13:15-14:45</a:t>
            </a:r>
          </a:p>
          <a:p>
            <a:r>
              <a:rPr lang="en-GB" dirty="0"/>
              <a:t>SG 314</a:t>
            </a:r>
            <a:endParaRPr lang="LID4096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CC7716-9B86-57E5-671A-6ABD065102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079931"/>
              </p:ext>
            </p:extLst>
          </p:nvPr>
        </p:nvGraphicFramePr>
        <p:xfrm>
          <a:off x="3967480" y="56726"/>
          <a:ext cx="8127999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43235181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56601922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1918581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Speaker 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Speaker 2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869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11.4.2025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R. Haase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R. Haase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7404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18.4.2025</a:t>
                      </a:r>
                      <a:endParaRPr lang="LID4096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Good Friday</a:t>
                      </a:r>
                      <a:endParaRPr lang="LID4096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LID4096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935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25.4.2025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1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2.5.2025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3647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9.5.2025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994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16.5.2025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2657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23.5.2025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724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30.5.2025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969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6.6.2025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495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13.6.2025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984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20.6.2025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991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27.6.2025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505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4.7.2025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737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11.7.2025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666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4429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836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13BB1-30AA-7862-2FBF-8CDD97169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Deadlines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65E5A-DF93-D856-808A-0C92F22423A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Talk topic registration period: </a:t>
            </a:r>
            <a:r>
              <a:rPr lang="en-GB" sz="2800" dirty="0">
                <a:solidFill>
                  <a:srgbClr val="FF0000"/>
                </a:solidFill>
              </a:rPr>
              <a:t>April 14</a:t>
            </a:r>
            <a:r>
              <a:rPr lang="en-GB" sz="2800" baseline="30000" dirty="0">
                <a:solidFill>
                  <a:srgbClr val="FF0000"/>
                </a:solidFill>
              </a:rPr>
              <a:t>th</a:t>
            </a:r>
            <a:r>
              <a:rPr lang="en-GB" sz="2800" dirty="0">
                <a:solidFill>
                  <a:srgbClr val="FF0000"/>
                </a:solidFill>
              </a:rPr>
              <a:t>, 0:00 – 23:59 CEST</a:t>
            </a:r>
            <a:r>
              <a:rPr lang="en-GB" sz="2800" dirty="0"/>
              <a:t> to: </a:t>
            </a:r>
            <a:br>
              <a:rPr lang="en-GB" sz="2800" dirty="0"/>
            </a:br>
            <a:r>
              <a:rPr lang="en-GB" sz="2800" dirty="0"/>
              <a:t>		robert.haase@uni-leipzig.de</a:t>
            </a:r>
          </a:p>
          <a:p>
            <a:endParaRPr lang="en-GB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Written report submission: </a:t>
            </a:r>
            <a:r>
              <a:rPr lang="en-GB" sz="2800" dirty="0">
                <a:solidFill>
                  <a:srgbClr val="FF0000"/>
                </a:solidFill>
              </a:rPr>
              <a:t>4 weeks after your talk</a:t>
            </a:r>
            <a:r>
              <a:rPr lang="en-GB" sz="2800" dirty="0"/>
              <a:t>, </a:t>
            </a:r>
            <a:br>
              <a:rPr lang="en-GB" sz="2800" dirty="0"/>
            </a:br>
            <a:r>
              <a:rPr lang="en-GB" sz="2800" dirty="0"/>
              <a:t>by the end of the day to: </a:t>
            </a:r>
            <a:br>
              <a:rPr lang="en-GB" sz="2800" dirty="0"/>
            </a:br>
            <a:r>
              <a:rPr lang="en-GB" sz="2800" dirty="0"/>
              <a:t>		robert.haase@uni-leipzig.de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1412655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4CD2D-9292-93F0-1237-83FDDDEFD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1D2A2-38FC-0983-5C0D-9C933C499B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6" y="1184015"/>
            <a:ext cx="10644901" cy="714153"/>
          </a:xfrm>
        </p:spPr>
        <p:txBody>
          <a:bodyPr/>
          <a:lstStyle/>
          <a:p>
            <a:endParaRPr lang="LID4096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B061C3-887F-3319-BDB2-FD212332B8B8}"/>
              </a:ext>
            </a:extLst>
          </p:cNvPr>
          <p:cNvSpPr txBox="1"/>
          <p:nvPr/>
        </p:nvSpPr>
        <p:spPr>
          <a:xfrm>
            <a:off x="6407107" y="5591210"/>
            <a:ext cx="7832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>
                <a:hlinkClick r:id="rId2"/>
              </a:rPr>
              <a:t>https://github.com/ScaDS/NLP-KI-Seminar-2025/</a:t>
            </a:r>
            <a:r>
              <a:rPr lang="en-GB" dirty="0"/>
              <a:t> </a:t>
            </a: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C86479-B87A-3593-883D-9A0BD94B4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704" y="897458"/>
            <a:ext cx="4612095" cy="465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416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E220A-5289-4927-ED9D-ED4CC38BC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64569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NLP KI Seminar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9B7BD-7581-9810-9549-018497727F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7" y="1184015"/>
            <a:ext cx="9106633" cy="4550036"/>
          </a:xfrm>
        </p:spPr>
        <p:txBody>
          <a:bodyPr/>
          <a:lstStyle/>
          <a:p>
            <a:r>
              <a:rPr lang="de-DE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Durch </a:t>
            </a:r>
            <a:r>
              <a:rPr lang="de-DE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aktive</a:t>
            </a:r>
            <a:r>
              <a:rPr lang="de-DE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Teilnahme am Seminarmodul „NLP-KI“  erlangen die Studierenden einen guten Überblick über aktuelle Techniken des Prompt-Engineering zur Verarbeitung natürlicher Sprache. Sie sind dann darüber hinaus in der Lage, die wichtigsten Inhalte wissenschaftlicher Veröffentlichungen zu </a:t>
            </a:r>
            <a:r>
              <a:rPr lang="de-DE" sz="1800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identifizieren, zusammenzufassen und verständlich zu erklären</a:t>
            </a:r>
            <a:r>
              <a:rPr lang="de-DE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Sie können diese Inhalte in Form einer </a:t>
            </a:r>
            <a:r>
              <a:rPr lang="de-DE" sz="1800" dirty="0">
                <a:solidFill>
                  <a:srgbClr val="22B14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wissenschaftlichen Arbeit niederschreiben</a:t>
            </a:r>
            <a:r>
              <a:rPr lang="de-DE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die den formellen Anforderungen einer Konferenz entsprechen würde. Außerdem können sie die Inhalte in einem </a:t>
            </a: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wissenschaftlichen Vortrag präsentieren</a:t>
            </a:r>
            <a:r>
              <a:rPr lang="de-DE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Die Studierenden sind in der Lage, die Inhalte wissenschaftlicher Texte kritisch zu hinterfragen und mit anderen Studierenden zu diskutieren.</a:t>
            </a:r>
          </a:p>
          <a:p>
            <a:endParaRPr lang="de-DE" sz="1800" dirty="0">
              <a:latin typeface="Times New Roman" panose="02020603050405020304" pitchFamily="18" charset="0"/>
            </a:endParaRPr>
          </a:p>
          <a:p>
            <a:r>
              <a:rPr lang="en-GB" sz="1800" dirty="0">
                <a:latin typeface="Times New Roman" panose="02020603050405020304" pitchFamily="18" charset="0"/>
              </a:rPr>
              <a:t>Through </a:t>
            </a:r>
            <a:r>
              <a:rPr lang="en-GB" sz="1800" i="1" dirty="0">
                <a:latin typeface="Times New Roman" panose="02020603050405020304" pitchFamily="18" charset="0"/>
              </a:rPr>
              <a:t>active</a:t>
            </a:r>
            <a:r>
              <a:rPr lang="en-GB" sz="1800" dirty="0">
                <a:latin typeface="Times New Roman" panose="02020603050405020304" pitchFamily="18" charset="0"/>
              </a:rPr>
              <a:t> participation in the seminar module "NLP-AI", students gain a solid overview of current prompt engineering techniques for natural language processing. Furthermore, they are able to </a:t>
            </a:r>
            <a:r>
              <a:rPr lang="en-GB" sz="1800" u="sng" dirty="0">
                <a:solidFill>
                  <a:schemeClr val="tx1"/>
                </a:solidFill>
                <a:latin typeface="Times New Roman" panose="02020603050405020304" pitchFamily="18" charset="0"/>
              </a:rPr>
              <a:t>identify, summarize, and clearly explain the key content of scientific publications</a:t>
            </a:r>
            <a:r>
              <a:rPr lang="en-GB" sz="1800" dirty="0">
                <a:latin typeface="Times New Roman" panose="02020603050405020304" pitchFamily="18" charset="0"/>
              </a:rPr>
              <a:t>. They can </a:t>
            </a:r>
            <a:r>
              <a:rPr lang="en-GB" sz="1800" dirty="0">
                <a:solidFill>
                  <a:srgbClr val="22B14C"/>
                </a:solidFill>
                <a:latin typeface="Times New Roman" panose="02020603050405020304" pitchFamily="18" charset="0"/>
              </a:rPr>
              <a:t>write this content in the form of a scientific paper</a:t>
            </a:r>
            <a:r>
              <a:rPr lang="en-GB" sz="1800" dirty="0">
                <a:latin typeface="Times New Roman" panose="02020603050405020304" pitchFamily="18" charset="0"/>
              </a:rPr>
              <a:t> that meets the formal requirements of a conference. In addition, they are capable of </a:t>
            </a:r>
            <a:r>
              <a:rPr lang="en-GB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presenting the content in a scientific talk</a:t>
            </a:r>
            <a:r>
              <a:rPr lang="en-GB" sz="1800" dirty="0">
                <a:latin typeface="Times New Roman" panose="02020603050405020304" pitchFamily="18" charset="0"/>
              </a:rPr>
              <a:t>. Students are also able to critically reflect on the content of scientific texts and discuss it with their peers.</a:t>
            </a:r>
            <a:endParaRPr lang="LID4096" sz="1800" dirty="0">
              <a:latin typeface="Times New Roman" panose="02020603050405020304" pitchFamily="18" charset="0"/>
            </a:endParaRP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7DB8517F-79E8-36DC-4EA4-8D26AA63ED7B}"/>
              </a:ext>
            </a:extLst>
          </p:cNvPr>
          <p:cNvSpPr/>
          <p:nvPr/>
        </p:nvSpPr>
        <p:spPr>
          <a:xfrm>
            <a:off x="10233660" y="2961491"/>
            <a:ext cx="1759063" cy="1577664"/>
          </a:xfrm>
          <a:prstGeom prst="wedgeRectCallout">
            <a:avLst>
              <a:gd name="adj1" fmla="val 60125"/>
              <a:gd name="adj2" fmla="val -14891"/>
            </a:avLst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25-30 min presentation + 15 min questions / discussion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068EA225-55AE-6273-09BD-F3CB89702C16}"/>
              </a:ext>
            </a:extLst>
          </p:cNvPr>
          <p:cNvSpPr/>
          <p:nvPr/>
        </p:nvSpPr>
        <p:spPr>
          <a:xfrm>
            <a:off x="10233659" y="4678679"/>
            <a:ext cx="1759063" cy="1193975"/>
          </a:xfrm>
          <a:prstGeom prst="wedgeRectCallout">
            <a:avLst>
              <a:gd name="adj1" fmla="val 60125"/>
              <a:gd name="adj2" fmla="val -14891"/>
            </a:avLst>
          </a:prstGeom>
          <a:solidFill>
            <a:schemeClr val="bg1"/>
          </a:solidFill>
          <a:ln w="38100">
            <a:solidFill>
              <a:srgbClr val="22B14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About 5 pages excluding title page and references</a:t>
            </a:r>
            <a:endParaRPr lang="LID4096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23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74090D-94A1-AC74-D215-EE2D8E14C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Presenting</a:t>
            </a:r>
            <a:r>
              <a:rPr lang="en-GB" dirty="0"/>
              <a:t> a scientific topic</a:t>
            </a:r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AB945F-E2F4-4D1D-A6A0-1B1176DFFB3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Have a red line of the story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Outline:</a:t>
            </a:r>
          </a:p>
          <a:p>
            <a:pPr marL="738900" lvl="1" indent="-342900"/>
            <a:r>
              <a:rPr lang="en-GB" dirty="0"/>
              <a:t>Background (25-33%)</a:t>
            </a:r>
          </a:p>
          <a:p>
            <a:pPr marL="738900" lvl="1" indent="-342900"/>
            <a:r>
              <a:rPr lang="en-GB" dirty="0"/>
              <a:t>Methods / experiments (25-33%)</a:t>
            </a:r>
          </a:p>
          <a:p>
            <a:pPr marL="738900" lvl="1" indent="-342900"/>
            <a:r>
              <a:rPr lang="en-GB" dirty="0"/>
              <a:t>Results / discussion (25-33%)</a:t>
            </a:r>
          </a:p>
          <a:p>
            <a:pPr marL="738900" lvl="1" indent="-342900"/>
            <a:r>
              <a:rPr lang="en-GB" dirty="0"/>
              <a:t>Blow audience away with amazing related stuff (&lt; 5%)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Use professional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Explain Figures well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If you used Generative AI, disclose for what and how you used 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&gt; 50% of the written words must be done without Generative AI.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4942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7133C-85D1-3363-4526-3E0CFDD7D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B82811-CD65-B939-BC8A-22F4F9F01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Presenting</a:t>
            </a:r>
            <a:r>
              <a:rPr lang="en-GB" dirty="0"/>
              <a:t> a scientific topic</a:t>
            </a:r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6A67C4-EC1E-57AE-BCFB-7E1E6C3CAED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Grade for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presentation</a:t>
            </a:r>
          </a:p>
          <a:p>
            <a:pPr marL="738900" lvl="1" indent="-342900"/>
            <a:r>
              <a:rPr lang="en-GB" dirty="0"/>
              <a:t>Topic well explained</a:t>
            </a:r>
          </a:p>
          <a:p>
            <a:pPr marL="738900" lvl="1" indent="-342900"/>
            <a:r>
              <a:rPr lang="en-GB" dirty="0"/>
              <a:t>Cited sources properly</a:t>
            </a:r>
          </a:p>
          <a:p>
            <a:pPr marL="738900" lvl="1" indent="-342900"/>
            <a:r>
              <a:rPr lang="en-GB" dirty="0"/>
              <a:t>Stay in time (25-30 min)</a:t>
            </a:r>
          </a:p>
          <a:p>
            <a:pPr marL="738900" lvl="1" indent="-342900"/>
            <a:r>
              <a:rPr lang="en-GB" dirty="0"/>
              <a:t>Questions answered correctly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2B14C"/>
                </a:solidFill>
              </a:rPr>
              <a:t>written part </a:t>
            </a:r>
          </a:p>
          <a:p>
            <a:pPr marL="738900" lvl="1" indent="-342900"/>
            <a:r>
              <a:rPr lang="en-GB" dirty="0"/>
              <a:t>Slides in PDF format</a:t>
            </a:r>
          </a:p>
          <a:p>
            <a:pPr marL="738900" lvl="1" indent="-342900"/>
            <a:r>
              <a:rPr lang="en-GB" dirty="0"/>
              <a:t>about 5 pages (including </a:t>
            </a:r>
            <a:br>
              <a:rPr lang="en-GB" dirty="0"/>
            </a:br>
            <a:r>
              <a:rPr lang="en-GB" dirty="0"/>
              <a:t>additional research / answers)</a:t>
            </a:r>
            <a:br>
              <a:rPr lang="en-GB" dirty="0"/>
            </a:br>
            <a:r>
              <a:rPr lang="en-GB" dirty="0"/>
              <a:t>in PDF-format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46F302BB-1DC4-7847-48C5-10DC27960909}"/>
              </a:ext>
            </a:extLst>
          </p:cNvPr>
          <p:cNvSpPr/>
          <p:nvPr/>
        </p:nvSpPr>
        <p:spPr>
          <a:xfrm>
            <a:off x="6025277" y="2090586"/>
            <a:ext cx="233330" cy="1589164"/>
          </a:xfrm>
          <a:prstGeom prst="rightBrace">
            <a:avLst/>
          </a:prstGeom>
          <a:ln w="28575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0616E-9C75-CD08-FD13-FC48AEBD5927}"/>
              </a:ext>
            </a:extLst>
          </p:cNvPr>
          <p:cNvSpPr txBox="1"/>
          <p:nvPr/>
        </p:nvSpPr>
        <p:spPr>
          <a:xfrm>
            <a:off x="6249147" y="2654335"/>
            <a:ext cx="3631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  <a:latin typeface="Open Sans" panose="020B0606030504020204" pitchFamily="34" charset="0"/>
              </a:rPr>
              <a:t>12.5% of the grade each</a:t>
            </a:r>
            <a:endParaRPr lang="LID4096" sz="2400" dirty="0">
              <a:solidFill>
                <a:schemeClr val="tx2"/>
              </a:solidFill>
              <a:latin typeface="Open Sans" panose="020B0606030504020204" pitchFamily="34" charset="0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563245B-C812-5244-D545-F89C356F69A5}"/>
              </a:ext>
            </a:extLst>
          </p:cNvPr>
          <p:cNvSpPr/>
          <p:nvPr/>
        </p:nvSpPr>
        <p:spPr>
          <a:xfrm>
            <a:off x="6034737" y="4279239"/>
            <a:ext cx="233330" cy="1383268"/>
          </a:xfrm>
          <a:prstGeom prst="rightBrace">
            <a:avLst/>
          </a:prstGeom>
          <a:ln w="28575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0CF074-06D5-CF2F-3780-CBA0441F848D}"/>
              </a:ext>
            </a:extLst>
          </p:cNvPr>
          <p:cNvSpPr txBox="1"/>
          <p:nvPr/>
        </p:nvSpPr>
        <p:spPr>
          <a:xfrm>
            <a:off x="6268067" y="4740040"/>
            <a:ext cx="3481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  <a:latin typeface="Open Sans" panose="020B0606030504020204" pitchFamily="34" charset="0"/>
              </a:rPr>
              <a:t>25% of the grade each</a:t>
            </a:r>
            <a:endParaRPr lang="LID4096" sz="2400" dirty="0">
              <a:solidFill>
                <a:schemeClr val="tx2"/>
              </a:solidFill>
              <a:latin typeface="Open Sans" panose="020B0606030504020204" pitchFamily="34" charset="0"/>
            </a:endParaRP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776C3A11-EBCA-DF58-581C-B9E92FD5BB91}"/>
              </a:ext>
            </a:extLst>
          </p:cNvPr>
          <p:cNvSpPr/>
          <p:nvPr/>
        </p:nvSpPr>
        <p:spPr>
          <a:xfrm>
            <a:off x="9880953" y="1722120"/>
            <a:ext cx="233055" cy="3940387"/>
          </a:xfrm>
          <a:prstGeom prst="rightBrace">
            <a:avLst/>
          </a:prstGeom>
          <a:ln w="28575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01A728-1ACC-3E4A-397B-47BC1482ECD9}"/>
              </a:ext>
            </a:extLst>
          </p:cNvPr>
          <p:cNvSpPr txBox="1"/>
          <p:nvPr/>
        </p:nvSpPr>
        <p:spPr>
          <a:xfrm>
            <a:off x="10185961" y="2722817"/>
            <a:ext cx="17350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  <a:latin typeface="Open Sans" panose="020B0606030504020204" pitchFamily="34" charset="0"/>
              </a:rPr>
              <a:t>Must be in the same language: English or German</a:t>
            </a:r>
            <a:endParaRPr lang="LID4096" sz="2400" dirty="0">
              <a:solidFill>
                <a:schemeClr val="tx2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538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A0E11-4265-8CA7-E918-26CB18A4F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Registration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AB2E-ECE6-1648-2C0F-37A621469EC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91302" y="1151372"/>
            <a:ext cx="10409396" cy="2057375"/>
          </a:xfrm>
        </p:spPr>
        <p:txBody>
          <a:bodyPr/>
          <a:lstStyle/>
          <a:p>
            <a:pPr>
              <a:tabLst>
                <a:tab pos="2571750" algn="l"/>
              </a:tabLst>
            </a:pPr>
            <a:r>
              <a:rPr lang="en-GB" dirty="0"/>
              <a:t>You register for </a:t>
            </a:r>
            <a:r>
              <a:rPr lang="en-GB" dirty="0">
                <a:solidFill>
                  <a:srgbClr val="FF0000"/>
                </a:solidFill>
              </a:rPr>
              <a:t>up to five</a:t>
            </a:r>
            <a:r>
              <a:rPr lang="en-GB" dirty="0"/>
              <a:t> potential topics. </a:t>
            </a:r>
            <a:r>
              <a:rPr lang="en-GB" i="1" dirty="0"/>
              <a:t>First come, first serve. </a:t>
            </a:r>
            <a:r>
              <a:rPr lang="en-GB" dirty="0">
                <a:solidFill>
                  <a:schemeClr val="tx1"/>
                </a:solidFill>
              </a:rPr>
              <a:t>Maximum 22 students.</a:t>
            </a:r>
            <a:r>
              <a:rPr lang="en-GB" i="1" dirty="0">
                <a:solidFill>
                  <a:schemeClr val="tx1"/>
                </a:solidFill>
              </a:rPr>
              <a:t> </a:t>
            </a:r>
          </a:p>
          <a:p>
            <a:r>
              <a:rPr lang="en-GB" dirty="0"/>
              <a:t>Registration: </a:t>
            </a:r>
            <a:r>
              <a:rPr lang="en-GB" dirty="0">
                <a:solidFill>
                  <a:srgbClr val="FF0000"/>
                </a:solidFill>
              </a:rPr>
              <a:t>April 14</a:t>
            </a:r>
            <a:r>
              <a:rPr lang="en-GB" baseline="30000" dirty="0">
                <a:solidFill>
                  <a:srgbClr val="FF0000"/>
                </a:solidFill>
              </a:rPr>
              <a:t>th</a:t>
            </a:r>
            <a:r>
              <a:rPr lang="en-GB" dirty="0">
                <a:solidFill>
                  <a:srgbClr val="FF0000"/>
                </a:solidFill>
              </a:rPr>
              <a:t>, 0:00 – 23:59 CEST</a:t>
            </a:r>
            <a:r>
              <a:rPr lang="en-GB" dirty="0"/>
              <a:t> to: </a:t>
            </a:r>
          </a:p>
          <a:p>
            <a:r>
              <a:rPr lang="en-GB" dirty="0">
                <a:solidFill>
                  <a:srgbClr val="FF0000"/>
                </a:solidFill>
              </a:rPr>
              <a:t>	</a:t>
            </a:r>
            <a:r>
              <a:rPr lang="en-GB" dirty="0">
                <a:solidFill>
                  <a:schemeClr val="tx1"/>
                </a:solidFill>
              </a:rPr>
              <a:t>	robert.haase@uni-leipzig.de</a:t>
            </a:r>
          </a:p>
          <a:p>
            <a:r>
              <a:rPr lang="en-GB" dirty="0"/>
              <a:t>Examples: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CCAE5-489B-79BD-8653-E9C78AE56DBC}"/>
              </a:ext>
            </a:extLst>
          </p:cNvPr>
          <p:cNvSpPr txBox="1"/>
          <p:nvPr/>
        </p:nvSpPr>
        <p:spPr>
          <a:xfrm>
            <a:off x="2408971" y="3191466"/>
            <a:ext cx="2326990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400" dirty="0"/>
              <a:t>7:03:20</a:t>
            </a:r>
          </a:p>
          <a:p>
            <a:r>
              <a:rPr lang="en-GB" sz="1400" dirty="0"/>
              <a:t>Dear Dr. Haase,</a:t>
            </a:r>
          </a:p>
          <a:p>
            <a:endParaRPr lang="en-GB" sz="1400" dirty="0"/>
          </a:p>
          <a:p>
            <a:r>
              <a:rPr lang="en-GB" sz="1400" dirty="0"/>
              <a:t>I would like to present any </a:t>
            </a:r>
            <a:r>
              <a:rPr lang="sv-SE" sz="1400" dirty="0"/>
              <a:t>one of these:</a:t>
            </a:r>
          </a:p>
          <a:p>
            <a:endParaRPr lang="sv-SE" sz="1400" dirty="0"/>
          </a:p>
          <a:p>
            <a:r>
              <a:rPr lang="sv-SE" sz="1400" u="sng" dirty="0"/>
              <a:t>2203.17274v2</a:t>
            </a:r>
          </a:p>
          <a:p>
            <a:r>
              <a:rPr lang="sv-SE" sz="1400" dirty="0"/>
              <a:t>2005.14165v4</a:t>
            </a:r>
          </a:p>
          <a:p>
            <a:r>
              <a:rPr lang="sv-SE" sz="1400" dirty="0"/>
              <a:t>2311.09277v1</a:t>
            </a:r>
          </a:p>
          <a:p>
            <a:endParaRPr lang="sv-SE" sz="1400" dirty="0"/>
          </a:p>
          <a:p>
            <a:r>
              <a:rPr lang="sv-SE" sz="1400" dirty="0"/>
              <a:t>Best,</a:t>
            </a:r>
          </a:p>
          <a:p>
            <a:r>
              <a:rPr lang="sv-SE" sz="1400" dirty="0"/>
              <a:t>A</a:t>
            </a:r>
            <a:endParaRPr lang="LID4096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924107-97C9-097E-38D3-1D0A4D017A0D}"/>
              </a:ext>
            </a:extLst>
          </p:cNvPr>
          <p:cNvSpPr txBox="1"/>
          <p:nvPr/>
        </p:nvSpPr>
        <p:spPr>
          <a:xfrm>
            <a:off x="4858234" y="3191466"/>
            <a:ext cx="2326990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400" dirty="0"/>
              <a:t>7:03:22</a:t>
            </a:r>
          </a:p>
          <a:p>
            <a:r>
              <a:rPr lang="en-GB" sz="1400" dirty="0"/>
              <a:t>Dear Dr. Haase,</a:t>
            </a:r>
          </a:p>
          <a:p>
            <a:endParaRPr lang="en-GB" sz="1400" dirty="0"/>
          </a:p>
          <a:p>
            <a:r>
              <a:rPr lang="en-GB" sz="1400" dirty="0"/>
              <a:t>I would like to present and </a:t>
            </a:r>
            <a:r>
              <a:rPr lang="sv-SE" sz="1400" dirty="0"/>
              <a:t>one of these:</a:t>
            </a:r>
          </a:p>
          <a:p>
            <a:endParaRPr lang="sv-SE" sz="1400" dirty="0"/>
          </a:p>
          <a:p>
            <a:r>
              <a:rPr lang="sv-SE" sz="1400" dirty="0"/>
              <a:t>2203.17274v2</a:t>
            </a:r>
          </a:p>
          <a:p>
            <a:r>
              <a:rPr lang="sv-SE" sz="1400" u="sng" dirty="0"/>
              <a:t>2005.14165v4</a:t>
            </a:r>
          </a:p>
          <a:p>
            <a:r>
              <a:rPr lang="sv-SE" sz="1400" dirty="0"/>
              <a:t>2311.09277v1</a:t>
            </a:r>
          </a:p>
          <a:p>
            <a:endParaRPr lang="sv-SE" sz="1400" dirty="0"/>
          </a:p>
          <a:p>
            <a:r>
              <a:rPr lang="sv-SE" sz="1400" dirty="0"/>
              <a:t>Best,</a:t>
            </a:r>
          </a:p>
          <a:p>
            <a:r>
              <a:rPr lang="sv-SE" sz="1400" dirty="0"/>
              <a:t>B</a:t>
            </a:r>
            <a:endParaRPr lang="LID4096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20A329-5ED4-EAFD-4D13-A832AD81A205}"/>
              </a:ext>
            </a:extLst>
          </p:cNvPr>
          <p:cNvSpPr txBox="1"/>
          <p:nvPr/>
        </p:nvSpPr>
        <p:spPr>
          <a:xfrm>
            <a:off x="7307497" y="3191466"/>
            <a:ext cx="2326990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400" dirty="0"/>
              <a:t>12:00:00</a:t>
            </a:r>
          </a:p>
          <a:p>
            <a:r>
              <a:rPr lang="en-GB" sz="1400" dirty="0"/>
              <a:t>Dear Dr. Haase,</a:t>
            </a:r>
          </a:p>
          <a:p>
            <a:endParaRPr lang="en-GB" sz="1400" dirty="0"/>
          </a:p>
          <a:p>
            <a:r>
              <a:rPr lang="en-GB" sz="1400" dirty="0"/>
              <a:t>I would like to present any </a:t>
            </a:r>
            <a:r>
              <a:rPr lang="sv-SE" sz="1400" dirty="0"/>
              <a:t>one of these:</a:t>
            </a:r>
          </a:p>
          <a:p>
            <a:endParaRPr lang="sv-SE" sz="1400" dirty="0"/>
          </a:p>
          <a:p>
            <a:r>
              <a:rPr lang="sv-SE" sz="1400" dirty="0"/>
              <a:t>2203.17274v2</a:t>
            </a:r>
          </a:p>
          <a:p>
            <a:r>
              <a:rPr lang="sv-SE" sz="1400" dirty="0"/>
              <a:t>2005.14165v4</a:t>
            </a:r>
          </a:p>
          <a:p>
            <a:r>
              <a:rPr lang="sv-SE" sz="1400" u="sng" dirty="0"/>
              <a:t>2311.09277v1</a:t>
            </a:r>
          </a:p>
          <a:p>
            <a:endParaRPr lang="sv-SE" sz="1400" dirty="0"/>
          </a:p>
          <a:p>
            <a:r>
              <a:rPr lang="sv-SE" sz="1400" dirty="0"/>
              <a:t>Best,</a:t>
            </a:r>
          </a:p>
          <a:p>
            <a:r>
              <a:rPr lang="sv-SE" sz="1400" dirty="0"/>
              <a:t>C</a:t>
            </a:r>
            <a:endParaRPr lang="LID4096" sz="1400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A5A02C67-47BB-96EC-A128-DA2F4A217CD3}"/>
              </a:ext>
            </a:extLst>
          </p:cNvPr>
          <p:cNvSpPr/>
          <p:nvPr/>
        </p:nvSpPr>
        <p:spPr>
          <a:xfrm>
            <a:off x="538128" y="4249271"/>
            <a:ext cx="1666941" cy="1577664"/>
          </a:xfrm>
          <a:prstGeom prst="wedgeRectCallout">
            <a:avLst>
              <a:gd name="adj1" fmla="val 60125"/>
              <a:gd name="adj2" fmla="val -14891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First has the </a:t>
            </a:r>
            <a:r>
              <a:rPr lang="en-GB" dirty="0">
                <a:solidFill>
                  <a:srgbClr val="22B14C"/>
                </a:solidFill>
              </a:rPr>
              <a:t>free choice</a:t>
            </a:r>
            <a:r>
              <a:rPr lang="en-GB" dirty="0">
                <a:solidFill>
                  <a:schemeClr val="tx1"/>
                </a:solidFill>
              </a:rPr>
              <a:t>, but A. has to give talk </a:t>
            </a:r>
            <a:r>
              <a:rPr lang="en-GB" dirty="0">
                <a:solidFill>
                  <a:srgbClr val="FF0000"/>
                </a:solidFill>
              </a:rPr>
              <a:t>April 25</a:t>
            </a:r>
            <a:r>
              <a:rPr lang="en-GB" baseline="30000" dirty="0">
                <a:solidFill>
                  <a:srgbClr val="FF0000"/>
                </a:solidFill>
              </a:rPr>
              <a:t>th</a:t>
            </a:r>
            <a:r>
              <a:rPr lang="en-GB" dirty="0">
                <a:solidFill>
                  <a:schemeClr val="tx1"/>
                </a:solidFill>
              </a:rPr>
              <a:t>.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6780E743-4DD5-03E2-DF65-9100F3C15719}"/>
              </a:ext>
            </a:extLst>
          </p:cNvPr>
          <p:cNvSpPr/>
          <p:nvPr/>
        </p:nvSpPr>
        <p:spPr>
          <a:xfrm>
            <a:off x="5366582" y="5322439"/>
            <a:ext cx="1954399" cy="1481958"/>
          </a:xfrm>
          <a:prstGeom prst="wedgeRectCallout">
            <a:avLst>
              <a:gd name="adj1" fmla="val -33696"/>
              <a:gd name="adj2" fmla="val -6358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Second cannot choose same paper. B. presents </a:t>
            </a:r>
            <a:r>
              <a:rPr lang="en-GB" dirty="0">
                <a:solidFill>
                  <a:srgbClr val="FF0000"/>
                </a:solidFill>
              </a:rPr>
              <a:t>April 25</a:t>
            </a:r>
            <a:r>
              <a:rPr lang="en-GB" baseline="30000" dirty="0">
                <a:solidFill>
                  <a:srgbClr val="FF0000"/>
                </a:solidFill>
              </a:rPr>
              <a:t>th</a:t>
            </a:r>
            <a:r>
              <a:rPr lang="en-GB" dirty="0">
                <a:solidFill>
                  <a:srgbClr val="FF0000"/>
                </a:solidFill>
              </a:rPr>
              <a:t>.</a:t>
            </a:r>
            <a:endParaRPr lang="LID4096" dirty="0">
              <a:solidFill>
                <a:srgbClr val="FF0000"/>
              </a:solidFill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B07022A9-A87F-B511-B5AC-2306AF57D124}"/>
              </a:ext>
            </a:extLst>
          </p:cNvPr>
          <p:cNvSpPr/>
          <p:nvPr/>
        </p:nvSpPr>
        <p:spPr>
          <a:xfrm>
            <a:off x="8319990" y="5454869"/>
            <a:ext cx="1666941" cy="1147730"/>
          </a:xfrm>
          <a:prstGeom prst="wedgeRectCallout">
            <a:avLst>
              <a:gd name="adj1" fmla="val -33696"/>
              <a:gd name="adj2" fmla="val -6358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10</a:t>
            </a:r>
            <a:r>
              <a:rPr lang="en-GB" baseline="30000" dirty="0">
                <a:solidFill>
                  <a:schemeClr val="tx1"/>
                </a:solidFill>
              </a:rPr>
              <a:t>th</a:t>
            </a:r>
            <a:r>
              <a:rPr lang="en-GB" dirty="0">
                <a:solidFill>
                  <a:schemeClr val="tx1"/>
                </a:solidFill>
              </a:rPr>
              <a:t> student gives 10</a:t>
            </a:r>
            <a:r>
              <a:rPr lang="en-GB" baseline="30000" dirty="0">
                <a:solidFill>
                  <a:schemeClr val="tx1"/>
                </a:solidFill>
              </a:rPr>
              <a:t>th</a:t>
            </a:r>
            <a:r>
              <a:rPr lang="en-GB" dirty="0">
                <a:solidFill>
                  <a:schemeClr val="tx1"/>
                </a:solidFill>
              </a:rPr>
              <a:t> talk (</a:t>
            </a:r>
            <a:r>
              <a:rPr lang="en-GB" dirty="0">
                <a:solidFill>
                  <a:srgbClr val="22B14C"/>
                </a:solidFill>
              </a:rPr>
              <a:t>Mid May</a:t>
            </a:r>
            <a:r>
              <a:rPr lang="en-GB" dirty="0">
                <a:solidFill>
                  <a:schemeClr val="tx1"/>
                </a:solidFill>
              </a:rPr>
              <a:t>).</a:t>
            </a:r>
            <a:endParaRPr lang="LID4096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69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0C518-4476-5A3A-7E20-9365F73C1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Registration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D15CA-D3BA-B81C-8391-BF124F40634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7" y="1184015"/>
            <a:ext cx="4748486" cy="4550036"/>
          </a:xfrm>
        </p:spPr>
        <p:txBody>
          <a:bodyPr/>
          <a:lstStyle/>
          <a:p>
            <a:r>
              <a:rPr lang="en-GB" dirty="0"/>
              <a:t>Announcement of chosen topics before April 15</a:t>
            </a:r>
            <a:r>
              <a:rPr lang="en-GB" baseline="30000" dirty="0"/>
              <a:t>th</a:t>
            </a:r>
            <a:r>
              <a:rPr lang="en-GB" dirty="0"/>
              <a:t> 23:59:00</a:t>
            </a:r>
          </a:p>
          <a:p>
            <a:endParaRPr lang="en-GB" dirty="0"/>
          </a:p>
          <a:p>
            <a:r>
              <a:rPr lang="en-US" dirty="0">
                <a:hlinkClick r:id="rId2"/>
              </a:rPr>
              <a:t>https://github.com/ScaDS/NLP-KI-Seminar-2025</a:t>
            </a:r>
            <a:r>
              <a:rPr lang="en-US" dirty="0"/>
              <a:t> </a:t>
            </a: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B7ACDC-CF49-609A-FFF8-58953FB81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84015"/>
            <a:ext cx="4744837" cy="474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624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57E09-3F79-DB39-54A7-757CD9647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Topic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9F577-079D-77C7-0C4A-AEAE803E127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6" y="1184015"/>
            <a:ext cx="10644901" cy="812280"/>
          </a:xfrm>
        </p:spPr>
        <p:txBody>
          <a:bodyPr/>
          <a:lstStyle/>
          <a:p>
            <a:r>
              <a:rPr lang="en-GB" sz="2000" dirty="0"/>
              <a:t>Large Language Models for Natural Language Processing / Prompt Engineering</a:t>
            </a:r>
            <a:endParaRPr lang="LID4096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4EAD54-C280-A60A-4397-AAF41EAD5E46}"/>
              </a:ext>
            </a:extLst>
          </p:cNvPr>
          <p:cNvSpPr txBox="1"/>
          <p:nvPr/>
        </p:nvSpPr>
        <p:spPr>
          <a:xfrm>
            <a:off x="3326945" y="6149651"/>
            <a:ext cx="78323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Source: Sahoo et al (2024), licensed </a:t>
            </a:r>
            <a:r>
              <a:rPr lang="en-GB" dirty="0">
                <a:hlinkClick r:id="rId2"/>
              </a:rPr>
              <a:t>CC-BY 4.0</a:t>
            </a:r>
            <a:endParaRPr lang="en-GB" dirty="0"/>
          </a:p>
          <a:p>
            <a:r>
              <a:rPr lang="LID4096" dirty="0">
                <a:hlinkClick r:id="rId3"/>
              </a:rPr>
              <a:t>http://arxiv.org/abs/2402.07927v2</a:t>
            </a:r>
            <a:r>
              <a:rPr lang="en-GB" dirty="0"/>
              <a:t>  </a:t>
            </a:r>
            <a:endParaRPr lang="LID4096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5C701F-84A8-B890-879B-8D1366426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639" y="2212262"/>
            <a:ext cx="9145276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45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2D916-2290-BAEC-2843-0D1ABBB7A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066F0-10AF-14B9-642E-3390EC814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Topic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5710C-B1C4-6448-D3DE-C0A72E596E9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6" y="1184015"/>
            <a:ext cx="10644901" cy="812280"/>
          </a:xfrm>
        </p:spPr>
        <p:txBody>
          <a:bodyPr/>
          <a:lstStyle/>
          <a:p>
            <a:r>
              <a:rPr lang="en-GB" sz="2000" dirty="0"/>
              <a:t>Large Language Models for Natural Language Processing / Prompt Engineering</a:t>
            </a:r>
            <a:endParaRPr lang="LID4096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C9FFD2-D0AF-ADC1-F96D-F8F4924B3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264" y="1586753"/>
            <a:ext cx="6125356" cy="44442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671254-1024-2FB5-ECC2-607B5838C1D9}"/>
              </a:ext>
            </a:extLst>
          </p:cNvPr>
          <p:cNvSpPr txBox="1"/>
          <p:nvPr/>
        </p:nvSpPr>
        <p:spPr>
          <a:xfrm>
            <a:off x="3326945" y="6149651"/>
            <a:ext cx="78323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Source: Sahoo et al (2024), licensed </a:t>
            </a:r>
            <a:r>
              <a:rPr lang="en-GB" dirty="0">
                <a:hlinkClick r:id="rId3"/>
              </a:rPr>
              <a:t>CC-BY 4.0</a:t>
            </a:r>
            <a:endParaRPr lang="en-GB" dirty="0"/>
          </a:p>
          <a:p>
            <a:r>
              <a:rPr lang="LID4096" dirty="0">
                <a:hlinkClick r:id="rId4"/>
              </a:rPr>
              <a:t>http://arxiv.org/abs/2402.07927v2</a:t>
            </a:r>
            <a:r>
              <a:rPr lang="en-GB" dirty="0"/>
              <a:t> 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199171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76B71-E264-9E2D-4CA2-2FACB9211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D1997-A363-0B22-7703-B1B7FE849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Topic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5156E-AD1C-EF59-D923-6B007FB82F4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6" y="1184015"/>
            <a:ext cx="10644901" cy="812280"/>
          </a:xfrm>
        </p:spPr>
        <p:txBody>
          <a:bodyPr/>
          <a:lstStyle/>
          <a:p>
            <a:r>
              <a:rPr lang="en-GB" sz="2000" dirty="0"/>
              <a:t>Large Language Models for Natural Language Processing / Prompt Engineering</a:t>
            </a:r>
            <a:endParaRPr lang="LID4096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74201C-8C14-05CE-4E7A-ABF87EBD7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394" y="1506857"/>
            <a:ext cx="6346444" cy="45443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784EC2-8C03-4A56-E46E-71D0A9B384F1}"/>
              </a:ext>
            </a:extLst>
          </p:cNvPr>
          <p:cNvSpPr txBox="1"/>
          <p:nvPr/>
        </p:nvSpPr>
        <p:spPr>
          <a:xfrm>
            <a:off x="3326945" y="6149651"/>
            <a:ext cx="78323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Source: Sahoo et al (2024), licensed </a:t>
            </a:r>
            <a:r>
              <a:rPr lang="en-GB" dirty="0">
                <a:hlinkClick r:id="rId3"/>
              </a:rPr>
              <a:t>CC-BY 4.0</a:t>
            </a:r>
            <a:endParaRPr lang="en-GB" dirty="0"/>
          </a:p>
          <a:p>
            <a:r>
              <a:rPr lang="LID4096" dirty="0">
                <a:hlinkClick r:id="rId4"/>
              </a:rPr>
              <a:t>http://arxiv.org/abs/2402.07927v2</a:t>
            </a:r>
            <a:r>
              <a:rPr lang="en-GB" dirty="0"/>
              <a:t> 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500857379"/>
      </p:ext>
    </p:extLst>
  </p:cSld>
  <p:clrMapOvr>
    <a:masterClrMapping/>
  </p:clrMapOvr>
</p:sld>
</file>

<file path=ppt/theme/theme1.xml><?xml version="1.0" encoding="utf-8"?>
<a:theme xmlns:a="http://schemas.openxmlformats.org/drawingml/2006/main" name="TUD_2018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5" id="{F5DABC0C-316B-434E-B9F8-D3370FD95A3E}" vid="{19CB8540-6DD6-924D-B8D0-2D0F9399859F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BEE476C9DF2F248B265B4A3C7AC3448" ma:contentTypeVersion="11" ma:contentTypeDescription="Ein neues Dokument erstellen." ma:contentTypeScope="" ma:versionID="0793756170811d0eb752a3111ee68051">
  <xsd:schema xmlns:xsd="http://www.w3.org/2001/XMLSchema" xmlns:xs="http://www.w3.org/2001/XMLSchema" xmlns:p="http://schemas.microsoft.com/office/2006/metadata/properties" xmlns:ns2="a086261e-0429-4196-aa9d-895edc846c16" targetNamespace="http://schemas.microsoft.com/office/2006/metadata/properties" ma:root="true" ma:fieldsID="dda6790b4f1926a9a2f1b57ce85fcf7a" ns2:_="">
    <xsd:import namespace="a086261e-0429-4196-aa9d-895edc846c16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86261e-0429-4196-aa9d-895edc846c16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Beständige ID" ma:description="ID beim Hinzufügen beibehalten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a086261e-0429-4196-aa9d-895edc846c16">ZIHTEAMSITE-196109956-1493</_dlc_DocId>
    <_dlc_DocIdUrl xmlns="a086261e-0429-4196-aa9d-895edc846c16">
      <Url>https://sharepoint.tu-dresden.de/sites/zih/projekte/scads/_layouts/15/DocIdRedir.aspx?ID=ZIHTEAMSITE-196109956-1493</Url>
      <Description>ZIHTEAMSITE-196109956-1493</Description>
    </_dlc_DocIdUrl>
  </documentManagement>
</p:properties>
</file>

<file path=customXml/itemProps1.xml><?xml version="1.0" encoding="utf-8"?>
<ds:datastoreItem xmlns:ds="http://schemas.openxmlformats.org/officeDocument/2006/customXml" ds:itemID="{941C5575-D805-4D41-AA18-4E77B970908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6DC3C5C-13A8-4AE9-9F1D-E2AC52CBD043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3F7354A6-EABF-4029-B3F4-181CA108D2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86261e-0429-4196-aa9d-895edc846c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518F8D1C-8693-43B4-9141-AEF95057B684}">
  <ds:schemaRefs>
    <ds:schemaRef ds:uri="http://purl.org/dc/dcmitype/"/>
    <ds:schemaRef ds:uri="a086261e-0429-4196-aa9d-895edc846c16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5398</TotalTime>
  <Words>1834</Words>
  <Application>Microsoft Office PowerPoint</Application>
  <PresentationFormat>Widescreen</PresentationFormat>
  <Paragraphs>170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Open Sans</vt:lpstr>
      <vt:lpstr>Open Sans ExtraBold</vt:lpstr>
      <vt:lpstr>Times New Roman</vt:lpstr>
      <vt:lpstr>Wingdings</vt:lpstr>
      <vt:lpstr>TUD_2018</vt:lpstr>
      <vt:lpstr>PowerPoint Presentation</vt:lpstr>
      <vt:lpstr>NLP KI Seminar</vt:lpstr>
      <vt:lpstr>Presenting a scientific topic</vt:lpstr>
      <vt:lpstr>Presenting a scientific topic</vt:lpstr>
      <vt:lpstr>Registration</vt:lpstr>
      <vt:lpstr>Registration</vt:lpstr>
      <vt:lpstr>Topic</vt:lpstr>
      <vt:lpstr>Topic</vt:lpstr>
      <vt:lpstr>Topic</vt:lpstr>
      <vt:lpstr>Available Topics</vt:lpstr>
      <vt:lpstr>Available Topics</vt:lpstr>
      <vt:lpstr>Optional: run you own experiments</vt:lpstr>
      <vt:lpstr>Schedule</vt:lpstr>
      <vt:lpstr>Deadlines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Thomas Burghardt</dc:creator>
  <cp:lastModifiedBy>Robert Haase</cp:lastModifiedBy>
  <cp:revision>192</cp:revision>
  <dcterms:modified xsi:type="dcterms:W3CDTF">2025-04-11T10:45:54Z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0x0101003BEE476C9DF2F248B265B4A3C7AC3448</vt:lpwstr>
  </property>
  <property fmtid="{D5CDD505-2E9C-101B-9397-08002B2CF9AE}" pid="3" name="_dlc_DocIdItemGuid">
    <vt:lpwstr>72f4eced-47dd-49c0-bdfa-f3d2425fc663</vt:lpwstr>
  </property>
</Properties>
</file>